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2"/>
  </p:notesMasterIdLst>
  <p:handoutMasterIdLst>
    <p:handoutMasterId r:id="rId63"/>
  </p:handoutMasterIdLst>
  <p:sldIdLst>
    <p:sldId id="256" r:id="rId5"/>
    <p:sldId id="465" r:id="rId6"/>
    <p:sldId id="472" r:id="rId7"/>
    <p:sldId id="467" r:id="rId8"/>
    <p:sldId id="500" r:id="rId9"/>
    <p:sldId id="501" r:id="rId10"/>
    <p:sldId id="474" r:id="rId11"/>
    <p:sldId id="502" r:id="rId12"/>
    <p:sldId id="503" r:id="rId13"/>
    <p:sldId id="504" r:id="rId14"/>
    <p:sldId id="505" r:id="rId15"/>
    <p:sldId id="506" r:id="rId16"/>
    <p:sldId id="507" r:id="rId17"/>
    <p:sldId id="508" r:id="rId18"/>
    <p:sldId id="512" r:id="rId19"/>
    <p:sldId id="509" r:id="rId20"/>
    <p:sldId id="510" r:id="rId21"/>
    <p:sldId id="513" r:id="rId22"/>
    <p:sldId id="514" r:id="rId23"/>
    <p:sldId id="515" r:id="rId24"/>
    <p:sldId id="516" r:id="rId25"/>
    <p:sldId id="480" r:id="rId26"/>
    <p:sldId id="526" r:id="rId27"/>
    <p:sldId id="517" r:id="rId28"/>
    <p:sldId id="518" r:id="rId29"/>
    <p:sldId id="519" r:id="rId30"/>
    <p:sldId id="520" r:id="rId31"/>
    <p:sldId id="521" r:id="rId32"/>
    <p:sldId id="522" r:id="rId33"/>
    <p:sldId id="523" r:id="rId34"/>
    <p:sldId id="524" r:id="rId35"/>
    <p:sldId id="531" r:id="rId36"/>
    <p:sldId id="525" r:id="rId37"/>
    <p:sldId id="527" r:id="rId38"/>
    <p:sldId id="532" r:id="rId39"/>
    <p:sldId id="533" r:id="rId40"/>
    <p:sldId id="534" r:id="rId41"/>
    <p:sldId id="535" r:id="rId42"/>
    <p:sldId id="536" r:id="rId43"/>
    <p:sldId id="537" r:id="rId44"/>
    <p:sldId id="528" r:id="rId45"/>
    <p:sldId id="529" r:id="rId46"/>
    <p:sldId id="530" r:id="rId47"/>
    <p:sldId id="496" r:id="rId48"/>
    <p:sldId id="538" r:id="rId49"/>
    <p:sldId id="539" r:id="rId50"/>
    <p:sldId id="540" r:id="rId51"/>
    <p:sldId id="498" r:id="rId52"/>
    <p:sldId id="541" r:id="rId53"/>
    <p:sldId id="542" r:id="rId54"/>
    <p:sldId id="543" r:id="rId55"/>
    <p:sldId id="544" r:id="rId56"/>
    <p:sldId id="545" r:id="rId57"/>
    <p:sldId id="546" r:id="rId58"/>
    <p:sldId id="547" r:id="rId59"/>
    <p:sldId id="548" r:id="rId60"/>
    <p:sldId id="549" r:id="rId61"/>
  </p:sldIdLst>
  <p:sldSz cx="9144000" cy="6858000" type="screen4x3"/>
  <p:notesSz cx="9928225" cy="6797675"/>
  <p:custDataLst>
    <p:tags r:id="rId6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F53939"/>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4935"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70590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683624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209000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341990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627799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515722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243851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957920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740964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214836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76098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36121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977419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059014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506305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0622646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9981853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017424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60973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5895348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4406860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1169307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4324298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3833258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2392066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78040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5189009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611746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42270737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1315272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8985016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648475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4113497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9884546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0677944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029105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8188728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0482734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0438996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1882956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2304177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9945536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960598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322847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2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35.xml"/><Relationship Id="rId4" Type="http://schemas.openxmlformats.org/officeDocument/2006/relationships/slide" Target="../slides/slide2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89701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8.1 – Plant Transport Systems</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096433" y="692696"/>
            <a:ext cx="1223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8.2 –</a:t>
            </a:r>
            <a:r>
              <a:rPr lang="en-GB" sz="1000" b="1" baseline="0" dirty="0" smtClean="0">
                <a:latin typeface="Arial" panose="020B0604020202020204" pitchFamily="34" charset="0"/>
                <a:cs typeface="Arial" panose="020B0604020202020204" pitchFamily="34" charset="0"/>
              </a:rPr>
              <a:t> Water Uptake</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364610" y="692696"/>
            <a:ext cx="123502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8.3 - Transpiration</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4644008" y="692696"/>
            <a:ext cx="22930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8.4 – Manufactured Food transport</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48.xml"/><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48.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image" Target="../media/image11.emf"/></Relationships>
</file>

<file path=ppt/slides/_rels/slide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image" Target="../media/image11.emf"/></Relationships>
</file>

<file path=ppt/slides/_rels/slide2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Unit%2008/8.2%20-%20Transpiration.mp4"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54.xml"/><Relationship Id="rId4" Type="http://schemas.openxmlformats.org/officeDocument/2006/relationships/hyperlink" Target="Unit%2008/8.2%20-%20Structure%20of%20the%20Leaf.mp4"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54.xml"/><Relationship Id="rId4" Type="http://schemas.openxmlformats.org/officeDocument/2006/relationships/hyperlink" Target="Unit%2008/8.3%20-%20Root%20Absorption.mp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slide" Target="slide54.xm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54.xm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33.xml.rels><?xml version="1.0" encoding="UTF-8" standalone="yes"?>
<Relationships xmlns="http://schemas.openxmlformats.org/package/2006/relationships"><Relationship Id="rId3" Type="http://schemas.openxmlformats.org/officeDocument/2006/relationships/hyperlink" Target="Unit%2008/8.3%20-%20Transpiration.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34.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Unit%2008/8.4%20-%20Translocation.mp4" TargetMode="External"/><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Unit%2008/8.4%20-%20Translocation.mp4" TargetMode="Externa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hyperlink" Target="Unit%2008/8.4%20-%20Translocation.mp4" TargetMode="External"/><Relationship Id="rId4" Type="http://schemas.openxmlformats.org/officeDocument/2006/relationships/image" Target="../media/image21.jpeg"/></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Unit%2007/7.4%20-%20Oxidising%20and%20Reducing%20Agent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Unit%2007/7.4%20-%20Oxidising%20and%20Reducing%20Agent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46.xml.rels><?xml version="1.0" encoding="UTF-8" standalone="yes"?>
<Relationships xmlns="http://schemas.openxmlformats.org/package/2006/relationships"><Relationship Id="rId3" Type="http://schemas.openxmlformats.org/officeDocument/2006/relationships/hyperlink" Target="Unit%2007/7.4%20-%20Oxidising%20and%20Reducing%20Agents.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hyperlink" Target="Unit%2007/7.4%20-%20Oxidising%20and%20Reducing%20Agent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0526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08 – </a:t>
            </a:r>
            <a:r>
              <a:rPr lang="en-GB"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Transport in </a:t>
            </a: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Plants</a:t>
            </a:r>
            <a:endParaRPr lang="en-GB"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pic>
        <p:nvPicPr>
          <p:cNvPr id="1026" name="Picture 2" descr="Image result for transport in pla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2023806"/>
            <a:ext cx="5683304" cy="31929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339923"/>
          </a:xfrm>
          <a:prstGeom prst="rect">
            <a:avLst/>
          </a:prstGeom>
        </p:spPr>
        <p:txBody>
          <a:bodyPr wrap="square">
            <a:spAutoFit/>
          </a:bodyPr>
          <a:lstStyle/>
          <a:p>
            <a:pPr>
              <a:buClr>
                <a:srgbClr val="0070C0"/>
              </a:buClr>
              <a:buSzPct val="80000"/>
            </a:pPr>
            <a:r>
              <a:rPr lang="en-US" sz="3100" b="1" dirty="0"/>
              <a:t>8.4 Translocation</a:t>
            </a:r>
            <a:endParaRPr lang="en-US" sz="3100" b="1" dirty="0" smtClean="0"/>
          </a:p>
          <a:p>
            <a:pPr>
              <a:buClr>
                <a:srgbClr val="0070C0"/>
              </a:buClr>
              <a:buSzPct val="80000"/>
            </a:pPr>
            <a:r>
              <a:rPr lang="en-US" sz="3100" b="1" dirty="0" smtClean="0"/>
              <a:t>Supplement</a:t>
            </a:r>
          </a:p>
          <a:p>
            <a:pPr marL="439738" indent="-439738">
              <a:buClr>
                <a:srgbClr val="0070C0"/>
              </a:buClr>
              <a:buSzPct val="80000"/>
              <a:buFont typeface="Wingdings" panose="05000000000000000000" pitchFamily="2" charset="2"/>
              <a:buChar char="§"/>
            </a:pPr>
            <a:r>
              <a:rPr lang="en-US" sz="3100" dirty="0" smtClean="0"/>
              <a:t>Define </a:t>
            </a:r>
            <a:r>
              <a:rPr lang="en-US" sz="3100" dirty="0"/>
              <a:t>translocation in terms of the movement </a:t>
            </a:r>
            <a:r>
              <a:rPr lang="en-US" sz="3100" dirty="0" smtClean="0"/>
              <a:t>of sucrose </a:t>
            </a:r>
            <a:r>
              <a:rPr lang="en-US" sz="3100" dirty="0"/>
              <a:t>and amino acids in phloem:</a:t>
            </a:r>
          </a:p>
          <a:p>
            <a:pPr marL="812800" lvl="1" indent="-355600">
              <a:buClr>
                <a:srgbClr val="0070C0"/>
              </a:buClr>
              <a:buSzPct val="80000"/>
              <a:buFont typeface="Wingdings" panose="05000000000000000000" pitchFamily="2" charset="2"/>
              <a:buChar char="§"/>
            </a:pPr>
            <a:r>
              <a:rPr lang="en-US" sz="3100" dirty="0" smtClean="0"/>
              <a:t>from </a:t>
            </a:r>
            <a:r>
              <a:rPr lang="en-US" sz="3100" dirty="0"/>
              <a:t>regions of production (source)</a:t>
            </a:r>
          </a:p>
          <a:p>
            <a:pPr marL="812800" lvl="1" indent="-355600">
              <a:buClr>
                <a:srgbClr val="0070C0"/>
              </a:buClr>
              <a:buSzPct val="80000"/>
              <a:buFont typeface="Wingdings" panose="05000000000000000000" pitchFamily="2" charset="2"/>
              <a:buChar char="§"/>
            </a:pPr>
            <a:r>
              <a:rPr lang="en-US" sz="3100" dirty="0" smtClean="0"/>
              <a:t>to </a:t>
            </a:r>
            <a:r>
              <a:rPr lang="en-US" sz="3100" dirty="0"/>
              <a:t>regions of storage OR to regions </a:t>
            </a:r>
            <a:r>
              <a:rPr lang="en-US" sz="3100" dirty="0" smtClean="0"/>
              <a:t>where they </a:t>
            </a:r>
            <a:r>
              <a:rPr lang="en-US" sz="3100" dirty="0"/>
              <a:t>are used in respiration or growth (sink)</a:t>
            </a:r>
          </a:p>
          <a:p>
            <a:pPr marL="355600" indent="-355600">
              <a:buClr>
                <a:srgbClr val="0070C0"/>
              </a:buClr>
              <a:buSzPct val="80000"/>
              <a:buFont typeface="Wingdings" panose="05000000000000000000" pitchFamily="2" charset="2"/>
              <a:buChar char="§"/>
            </a:pPr>
            <a:r>
              <a:rPr lang="en-US" sz="3100" dirty="0" smtClean="0"/>
              <a:t>Explain </a:t>
            </a:r>
            <a:r>
              <a:rPr lang="en-US" sz="3100" dirty="0"/>
              <a:t>that some parts of a plant may act as </a:t>
            </a:r>
            <a:r>
              <a:rPr lang="en-US" sz="3100" dirty="0" smtClean="0"/>
              <a:t>a source </a:t>
            </a:r>
            <a:r>
              <a:rPr lang="en-US" sz="3100" dirty="0"/>
              <a:t>and a sink at different times during the </a:t>
            </a:r>
            <a:r>
              <a:rPr lang="en-US" sz="3100" dirty="0" smtClean="0"/>
              <a:t>life of </a:t>
            </a:r>
            <a:r>
              <a:rPr lang="en-US" sz="3100" dirty="0"/>
              <a:t>a plan</a:t>
            </a:r>
            <a:endParaRPr lang="en-US" sz="3100" dirty="0" smtClean="0"/>
          </a:p>
        </p:txBody>
      </p:sp>
    </p:spTree>
    <p:extLst>
      <p:ext uri="{BB962C8B-B14F-4D97-AF65-F5344CB8AC3E}">
        <p14:creationId xmlns:p14="http://schemas.microsoft.com/office/powerpoint/2010/main" val="107303560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08 – Transport in Plants</a:t>
            </a:r>
            <a:endParaRPr lang="en-US" sz="3600" dirty="0"/>
          </a:p>
        </p:txBody>
      </p:sp>
      <p:sp>
        <p:nvSpPr>
          <p:cNvPr id="34" name="Rectangle 33"/>
          <p:cNvSpPr/>
          <p:nvPr/>
        </p:nvSpPr>
        <p:spPr>
          <a:xfrm>
            <a:off x="179513" y="1124744"/>
            <a:ext cx="6480719"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3000" dirty="0" smtClean="0"/>
              <a:t>In </a:t>
            </a:r>
            <a:r>
              <a:rPr lang="en-US" sz="3000" dirty="0"/>
              <a:t>this chapter, you will find out about</a:t>
            </a:r>
            <a:r>
              <a:rPr lang="en-US" sz="3000" dirty="0" smtClean="0"/>
              <a:t>:</a:t>
            </a:r>
            <a:endParaRPr lang="en-US" sz="3000" dirty="0"/>
          </a:p>
          <a:p>
            <a:pPr marL="711200" indent="-355600">
              <a:buClr>
                <a:srgbClr val="0070C0"/>
              </a:buClr>
              <a:buSzPct val="80000"/>
              <a:buFont typeface="Wingdings" panose="05000000000000000000" pitchFamily="2" charset="2"/>
              <a:buChar char="§"/>
            </a:pPr>
            <a:r>
              <a:rPr lang="en-US" sz="3000" dirty="0" smtClean="0"/>
              <a:t>Why </a:t>
            </a:r>
            <a:r>
              <a:rPr lang="en-US" sz="3000" dirty="0"/>
              <a:t>plants need transport systems</a:t>
            </a:r>
          </a:p>
          <a:p>
            <a:pPr marL="711200" indent="-355600">
              <a:buClr>
                <a:srgbClr val="0070C0"/>
              </a:buClr>
              <a:buSzPct val="80000"/>
              <a:buFont typeface="Wingdings" panose="05000000000000000000" pitchFamily="2" charset="2"/>
              <a:buChar char="§"/>
            </a:pPr>
            <a:r>
              <a:rPr lang="en-US" sz="3000" dirty="0" smtClean="0"/>
              <a:t>The </a:t>
            </a:r>
            <a:r>
              <a:rPr lang="en-US" sz="3000" dirty="0"/>
              <a:t>structure and function of xylem</a:t>
            </a:r>
          </a:p>
          <a:p>
            <a:pPr marL="711200" indent="-355600">
              <a:buClr>
                <a:srgbClr val="0070C0"/>
              </a:buClr>
              <a:buSzPct val="80000"/>
              <a:buFont typeface="Wingdings" panose="05000000000000000000" pitchFamily="2" charset="2"/>
              <a:buChar char="§"/>
            </a:pPr>
            <a:r>
              <a:rPr lang="en-US" sz="3000" dirty="0" smtClean="0"/>
              <a:t>How </a:t>
            </a:r>
            <a:r>
              <a:rPr lang="en-US" sz="3000" dirty="0"/>
              <a:t>plants absorb and transport water</a:t>
            </a:r>
          </a:p>
          <a:p>
            <a:pPr marL="711200" indent="-355600">
              <a:buClr>
                <a:srgbClr val="0070C0"/>
              </a:buClr>
              <a:buSzPct val="80000"/>
              <a:buFont typeface="Wingdings" panose="05000000000000000000" pitchFamily="2" charset="2"/>
              <a:buChar char="§"/>
            </a:pPr>
            <a:r>
              <a:rPr lang="en-US" sz="3000" dirty="0" smtClean="0"/>
              <a:t>Transpiration </a:t>
            </a:r>
            <a:r>
              <a:rPr lang="en-US" sz="3000" dirty="0"/>
              <a:t>and the factors that affect its rate</a:t>
            </a:r>
          </a:p>
          <a:p>
            <a:pPr marL="711200" indent="-355600">
              <a:buClr>
                <a:srgbClr val="0070C0"/>
              </a:buClr>
              <a:buSzPct val="80000"/>
              <a:buFont typeface="Wingdings" panose="05000000000000000000" pitchFamily="2" charset="2"/>
              <a:buChar char="§"/>
            </a:pPr>
            <a:r>
              <a:rPr lang="en-US" sz="3000" dirty="0" smtClean="0"/>
              <a:t>How </a:t>
            </a:r>
            <a:r>
              <a:rPr lang="en-US" sz="3000" dirty="0"/>
              <a:t>sucrose and amino acids are transported through a plant</a:t>
            </a:r>
            <a:r>
              <a:rPr lang="en-US" sz="3000" dirty="0" smtClean="0"/>
              <a:t>.</a:t>
            </a:r>
          </a:p>
        </p:txBody>
      </p:sp>
      <p:sp>
        <p:nvSpPr>
          <p:cNvPr id="3" name="Rectangle 2"/>
          <p:cNvSpPr/>
          <p:nvPr/>
        </p:nvSpPr>
        <p:spPr>
          <a:xfrm>
            <a:off x="6660232" y="4253492"/>
            <a:ext cx="2160240" cy="903700"/>
          </a:xfrm>
          <a:prstGeom prst="rect">
            <a:avLst/>
          </a:prstGeom>
        </p:spPr>
        <p:txBody>
          <a:bodyPr wrap="square" lIns="36000" tIns="36000" rIns="36000" bIns="36000">
            <a:spAutoFit/>
          </a:bodyPr>
          <a:lstStyle/>
          <a:p>
            <a:pPr indent="355600">
              <a:buClr>
                <a:srgbClr val="C00000"/>
              </a:buClr>
              <a:buFont typeface="Arial" panose="020B0604020202020204" pitchFamily="34" charset="0"/>
              <a:buChar char="▲"/>
            </a:pPr>
            <a:r>
              <a:rPr lang="en-US" dirty="0"/>
              <a:t>Figure 8.1 </a:t>
            </a:r>
            <a:r>
              <a:rPr lang="en-US" dirty="0" smtClean="0"/>
              <a:t>- Giant </a:t>
            </a:r>
            <a:r>
              <a:rPr lang="en-US" dirty="0"/>
              <a:t>redwoods grow in California.</a:t>
            </a:r>
            <a:endParaRPr lang="en-GB" dirty="0"/>
          </a:p>
        </p:txBody>
      </p:sp>
      <p:pic>
        <p:nvPicPr>
          <p:cNvPr id="1026"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r="11059"/>
          <a:stretch/>
        </p:blipFill>
        <p:spPr bwMode="auto">
          <a:xfrm>
            <a:off x="6660232" y="1157561"/>
            <a:ext cx="2160239" cy="3036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08.1 – Transport in Plants</a:t>
            </a:r>
            <a:endParaRPr lang="en-US" sz="3600" dirty="0"/>
          </a:p>
        </p:txBody>
      </p:sp>
      <p:sp>
        <p:nvSpPr>
          <p:cNvPr id="34" name="Rectangle 33"/>
          <p:cNvSpPr/>
          <p:nvPr/>
        </p:nvSpPr>
        <p:spPr>
          <a:xfrm>
            <a:off x="179512" y="1124744"/>
            <a:ext cx="6480719" cy="5509200"/>
          </a:xfrm>
          <a:prstGeom prst="rect">
            <a:avLst/>
          </a:prstGeom>
        </p:spPr>
        <p:txBody>
          <a:bodyPr wrap="square">
            <a:spAutoFit/>
          </a:bodyPr>
          <a:lstStyle/>
          <a:p>
            <a:pPr>
              <a:buClr>
                <a:srgbClr val="0070C0"/>
              </a:buClr>
              <a:buSzPct val="80000"/>
            </a:pPr>
            <a:r>
              <a:rPr lang="en-US" sz="2200" b="1" dirty="0" smtClean="0">
                <a:solidFill>
                  <a:srgbClr val="002060"/>
                </a:solidFill>
              </a:rPr>
              <a:t>The </a:t>
            </a:r>
            <a:r>
              <a:rPr lang="en-US" sz="2200" b="1" dirty="0">
                <a:solidFill>
                  <a:srgbClr val="002060"/>
                </a:solidFill>
              </a:rPr>
              <a:t>tallest trees</a:t>
            </a:r>
          </a:p>
          <a:p>
            <a:pPr marL="355600" indent="-355600">
              <a:buClr>
                <a:srgbClr val="0070C0"/>
              </a:buClr>
              <a:buSzPct val="80000"/>
              <a:buFont typeface="Arial" panose="020B0604020202020204" pitchFamily="34" charset="0"/>
              <a:buChar char="►"/>
            </a:pPr>
            <a:r>
              <a:rPr lang="en-US" sz="2200" dirty="0"/>
              <a:t>Is there any limit to the height to which a tree can grow? The world’s tallest trees are the coastal redwoods, Sequoia </a:t>
            </a:r>
            <a:r>
              <a:rPr lang="en-US" sz="2200" dirty="0" err="1"/>
              <a:t>sempervirens</a:t>
            </a:r>
            <a:r>
              <a:rPr lang="en-US" sz="2200" dirty="0"/>
              <a:t>, that can be found in some parts of California in the USA (Figure 8.1). The very tallest one is 116 m tall, growing in the Redwood National Park.</a:t>
            </a:r>
          </a:p>
          <a:p>
            <a:pPr marL="355600" indent="-355600">
              <a:buClr>
                <a:srgbClr val="0070C0"/>
              </a:buClr>
              <a:buSzPct val="80000"/>
              <a:buFont typeface="Arial" panose="020B0604020202020204" pitchFamily="34" charset="0"/>
              <a:buChar char="►"/>
            </a:pPr>
            <a:r>
              <a:rPr lang="en-US" sz="2200" dirty="0"/>
              <a:t>Scientists think that it would not be possible for a tree to grow taller than about 130 m. This all comes to down to the xylem that makes up most of a tree’s trunk.</a:t>
            </a:r>
          </a:p>
          <a:p>
            <a:pPr marL="355600" indent="-355600">
              <a:buClr>
                <a:srgbClr val="0070C0"/>
              </a:buClr>
              <a:buSzPct val="80000"/>
              <a:buFont typeface="Arial" panose="020B0604020202020204" pitchFamily="34" charset="0"/>
              <a:buChar char="►"/>
            </a:pPr>
            <a:r>
              <a:rPr lang="en-US" sz="2200" dirty="0"/>
              <a:t>Xylem (pronounced </a:t>
            </a:r>
            <a:r>
              <a:rPr lang="en-US" sz="2200" dirty="0" err="1"/>
              <a:t>zi-lem</a:t>
            </a:r>
            <a:r>
              <a:rPr lang="en-US" sz="2200" dirty="0"/>
              <a:t>) is what wood is made of. Xylem vessels are long tubes, made out of dead, empty cells joined end to end. They run all the way up through a tree’s trunk and out into its branches. </a:t>
            </a:r>
            <a:endParaRPr lang="en-US" sz="2200" dirty="0" smtClean="0"/>
          </a:p>
        </p:txBody>
      </p:sp>
      <p:sp>
        <p:nvSpPr>
          <p:cNvPr id="4" name="Rectangle 3"/>
          <p:cNvSpPr/>
          <p:nvPr/>
        </p:nvSpPr>
        <p:spPr>
          <a:xfrm>
            <a:off x="6660232" y="4253492"/>
            <a:ext cx="2160240" cy="903700"/>
          </a:xfrm>
          <a:prstGeom prst="rect">
            <a:avLst/>
          </a:prstGeom>
        </p:spPr>
        <p:txBody>
          <a:bodyPr wrap="square" lIns="36000" tIns="36000" rIns="36000" bIns="36000">
            <a:spAutoFit/>
          </a:bodyPr>
          <a:lstStyle/>
          <a:p>
            <a:pPr indent="355600">
              <a:buClr>
                <a:srgbClr val="C00000"/>
              </a:buClr>
              <a:buFont typeface="Arial" panose="020B0604020202020204" pitchFamily="34" charset="0"/>
              <a:buChar char="▲"/>
            </a:pPr>
            <a:r>
              <a:rPr lang="en-US" dirty="0"/>
              <a:t>Figure 8.1 </a:t>
            </a:r>
            <a:r>
              <a:rPr lang="en-US" dirty="0" smtClean="0"/>
              <a:t>- Giant </a:t>
            </a:r>
            <a:r>
              <a:rPr lang="en-US" dirty="0"/>
              <a:t>redwoods grow in California.</a:t>
            </a:r>
            <a:endParaRPr lang="en-GB" dirty="0"/>
          </a:p>
        </p:txBody>
      </p:sp>
      <p:pic>
        <p:nvPicPr>
          <p:cNvPr id="5"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r="11059"/>
          <a:stretch/>
        </p:blipFill>
        <p:spPr bwMode="auto">
          <a:xfrm>
            <a:off x="6660232" y="1157561"/>
            <a:ext cx="2160239" cy="3036041"/>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58029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4249058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08.1 – Transport in Plants - Xylem</a:t>
            </a:r>
            <a:endParaRPr lang="en-US" sz="3600" dirty="0"/>
          </a:p>
        </p:txBody>
      </p:sp>
      <p:sp>
        <p:nvSpPr>
          <p:cNvPr id="34" name="Rectangle 33"/>
          <p:cNvSpPr/>
          <p:nvPr/>
        </p:nvSpPr>
        <p:spPr>
          <a:xfrm>
            <a:off x="179512" y="1124744"/>
            <a:ext cx="6480719" cy="5632311"/>
          </a:xfrm>
          <a:prstGeom prst="rect">
            <a:avLst/>
          </a:prstGeom>
        </p:spPr>
        <p:txBody>
          <a:bodyPr wrap="square">
            <a:spAutoFit/>
          </a:bodyPr>
          <a:lstStyle/>
          <a:p>
            <a:pPr>
              <a:buClr>
                <a:srgbClr val="0070C0"/>
              </a:buClr>
              <a:buSzPct val="80000"/>
            </a:pPr>
            <a:r>
              <a:rPr lang="en-US" sz="2000" b="1" dirty="0" smtClean="0">
                <a:solidFill>
                  <a:srgbClr val="002060"/>
                </a:solidFill>
              </a:rPr>
              <a:t>The </a:t>
            </a:r>
            <a:r>
              <a:rPr lang="en-US" sz="2000" b="1" dirty="0">
                <a:solidFill>
                  <a:srgbClr val="002060"/>
                </a:solidFill>
              </a:rPr>
              <a:t>tallest trees</a:t>
            </a:r>
          </a:p>
          <a:p>
            <a:pPr marL="355600" indent="-355600">
              <a:buClr>
                <a:srgbClr val="0070C0"/>
              </a:buClr>
              <a:buSzPct val="80000"/>
              <a:buFont typeface="Arial" panose="020B0604020202020204" pitchFamily="34" charset="0"/>
              <a:buChar char="►"/>
            </a:pPr>
            <a:r>
              <a:rPr lang="en-US" sz="2000" dirty="0" smtClean="0"/>
              <a:t>Xylem </a:t>
            </a:r>
            <a:r>
              <a:rPr lang="en-US" sz="2000" dirty="0"/>
              <a:t>vessels have walls made of a very strong substance called lignin. These vessels serve two purposes - they help to hold the tree up, and they provide a pathway for water to move from the roots all the way up to the very topmost leaves</a:t>
            </a:r>
            <a:r>
              <a:rPr lang="en-US" sz="2000" dirty="0" smtClean="0"/>
              <a:t>.</a:t>
            </a:r>
          </a:p>
          <a:p>
            <a:pPr marL="355600" indent="-355600">
              <a:buClr>
                <a:srgbClr val="0070C0"/>
              </a:buClr>
              <a:buSzPct val="80000"/>
              <a:buFont typeface="Arial" panose="020B0604020202020204" pitchFamily="34" charset="0"/>
              <a:buChar char="►"/>
            </a:pPr>
            <a:r>
              <a:rPr lang="en-US" sz="2000" dirty="0"/>
              <a:t>Lignin is so strong that it would certainly be possible for a tree to grow taller than 116 m and still stand up, especially if its trunk was very wide. But there is a limit on how far up water can travel. Water is pulled up through the xylem vessels in long, continuous columns, drawn upwards by the ‘sucking’ effect of water evaporating from the tree’s leaves. This creates an upward force, but there is also a downwards force caused by the weight of the </a:t>
            </a:r>
            <a:r>
              <a:rPr lang="en-US" sz="2000" dirty="0" smtClean="0"/>
              <a:t>water.</a:t>
            </a:r>
          </a:p>
          <a:p>
            <a:pPr marL="355600" indent="-355600">
              <a:buClr>
                <a:srgbClr val="0070C0"/>
              </a:buClr>
              <a:buSzPct val="80000"/>
              <a:buFont typeface="Arial" panose="020B0604020202020204" pitchFamily="34" charset="0"/>
              <a:buChar char="►"/>
            </a:pPr>
            <a:r>
              <a:rPr lang="en-US" sz="2000" dirty="0" smtClean="0"/>
              <a:t>Past </a:t>
            </a:r>
            <a:r>
              <a:rPr lang="en-US" sz="2000" dirty="0"/>
              <a:t>a certain height, the water column would </a:t>
            </a:r>
            <a:r>
              <a:rPr lang="en-US" sz="2000" dirty="0" smtClean="0"/>
              <a:t>just break</a:t>
            </a:r>
            <a:r>
              <a:rPr lang="en-US" sz="2000" dirty="0"/>
              <a:t>, and the leaves at the top of the tree would rapidly run out of water and die.</a:t>
            </a:r>
          </a:p>
        </p:txBody>
      </p:sp>
      <p:sp>
        <p:nvSpPr>
          <p:cNvPr id="4" name="Rectangle 3"/>
          <p:cNvSpPr/>
          <p:nvPr/>
        </p:nvSpPr>
        <p:spPr>
          <a:xfrm>
            <a:off x="6660232" y="4253492"/>
            <a:ext cx="2160240" cy="903700"/>
          </a:xfrm>
          <a:prstGeom prst="rect">
            <a:avLst/>
          </a:prstGeom>
        </p:spPr>
        <p:txBody>
          <a:bodyPr wrap="square" lIns="36000" tIns="36000" rIns="36000" bIns="36000">
            <a:spAutoFit/>
          </a:bodyPr>
          <a:lstStyle/>
          <a:p>
            <a:pPr indent="355600">
              <a:buClr>
                <a:srgbClr val="C00000"/>
              </a:buClr>
              <a:buFont typeface="Arial" panose="020B0604020202020204" pitchFamily="34" charset="0"/>
              <a:buChar char="▲"/>
            </a:pPr>
            <a:r>
              <a:rPr lang="en-US" dirty="0"/>
              <a:t>Figure 8.1 </a:t>
            </a:r>
            <a:r>
              <a:rPr lang="en-US" dirty="0" smtClean="0"/>
              <a:t>- Giant </a:t>
            </a:r>
            <a:r>
              <a:rPr lang="en-US" dirty="0"/>
              <a:t>redwoods grow in California.</a:t>
            </a:r>
            <a:endParaRPr lang="en-GB" dirty="0"/>
          </a:p>
        </p:txBody>
      </p:sp>
      <p:pic>
        <p:nvPicPr>
          <p:cNvPr id="5"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r="11059"/>
          <a:stretch/>
        </p:blipFill>
        <p:spPr bwMode="auto">
          <a:xfrm>
            <a:off x="6660232" y="1157561"/>
            <a:ext cx="2160239" cy="3036041"/>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58029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0784577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08.1 – Plant Transport Systems - Xylem</a:t>
            </a:r>
            <a:endParaRPr lang="en-US" sz="3600" dirty="0"/>
          </a:p>
        </p:txBody>
      </p:sp>
      <p:sp>
        <p:nvSpPr>
          <p:cNvPr id="34" name="Rectangle 33"/>
          <p:cNvSpPr/>
          <p:nvPr/>
        </p:nvSpPr>
        <p:spPr>
          <a:xfrm>
            <a:off x="179513" y="1124744"/>
            <a:ext cx="6450806" cy="5530745"/>
          </a:xfrm>
          <a:prstGeom prst="rect">
            <a:avLst/>
          </a:prstGeom>
        </p:spPr>
        <p:txBody>
          <a:bodyPr wrap="square">
            <a:spAutoFit/>
          </a:bodyPr>
          <a:lstStyle/>
          <a:p>
            <a:pPr marL="271463" indent="-271463">
              <a:buClr>
                <a:srgbClr val="0070C0"/>
              </a:buClr>
              <a:buSzPct val="80000"/>
              <a:buFont typeface="Arial" panose="020B0604020202020204" pitchFamily="34" charset="0"/>
              <a:buChar char="►"/>
            </a:pPr>
            <a:r>
              <a:rPr lang="en-US" sz="1860" dirty="0" smtClean="0"/>
              <a:t>All </a:t>
            </a:r>
            <a:r>
              <a:rPr lang="en-US" sz="1860" dirty="0"/>
              <a:t>organisms need to obtain various substances from their environment. For plants, these substances are carbon dioxide and water for photosynthesis, and mineral ions which they absorb from the ground.</a:t>
            </a:r>
          </a:p>
          <a:p>
            <a:pPr marL="271463" indent="-271463">
              <a:buClr>
                <a:srgbClr val="0070C0"/>
              </a:buClr>
              <a:buSzPct val="80000"/>
              <a:buFont typeface="Arial" panose="020B0604020202020204" pitchFamily="34" charset="0"/>
              <a:buChar char="►"/>
            </a:pPr>
            <a:r>
              <a:rPr lang="en-US" sz="1860" dirty="0"/>
              <a:t>Plants have branching shapes. This gives them a large surface area in relation to their volume. It means that most cells are close to the surface. As we saw in Chapter 6, leaves are adapted to ensure that no cell is far away from the air, so carbon dioxide can simply diffuse in through the stomata and air spaces, easily reaching the </a:t>
            </a:r>
            <a:r>
              <a:rPr lang="en-US" sz="1860" dirty="0" err="1"/>
              <a:t>photosynthesising</a:t>
            </a:r>
            <a:r>
              <a:rPr lang="en-US" sz="1860" dirty="0"/>
              <a:t> mesophyll cells.</a:t>
            </a:r>
          </a:p>
          <a:p>
            <a:pPr marL="271463" indent="-271463">
              <a:buClr>
                <a:srgbClr val="0070C0"/>
              </a:buClr>
              <a:buSzPct val="80000"/>
              <a:buFont typeface="Arial" panose="020B0604020202020204" pitchFamily="34" charset="0"/>
              <a:buChar char="►"/>
            </a:pPr>
            <a:r>
              <a:rPr lang="en-US" sz="1860" dirty="0"/>
              <a:t>Water, though, comes from further away. Plants absorb water through their roots, and this water must be transported up to the leaves. The transport system that does this is made up of a tissue called </a:t>
            </a:r>
            <a:r>
              <a:rPr lang="en-US" sz="1860" b="1" dirty="0">
                <a:solidFill>
                  <a:srgbClr val="FF0000"/>
                </a:solidFill>
              </a:rPr>
              <a:t>xylem</a:t>
            </a:r>
            <a:r>
              <a:rPr lang="en-US" sz="1860" dirty="0"/>
              <a:t>.</a:t>
            </a:r>
          </a:p>
          <a:p>
            <a:pPr marL="271463" indent="-271463">
              <a:buClr>
                <a:srgbClr val="0070C0"/>
              </a:buClr>
              <a:buSzPct val="80000"/>
              <a:buFont typeface="Arial" panose="020B0604020202020204" pitchFamily="34" charset="0"/>
              <a:buChar char="►"/>
            </a:pPr>
            <a:r>
              <a:rPr lang="en-US" sz="1860" dirty="0"/>
              <a:t>Plants also have a second transport system, made up of a tissue called phloem. </a:t>
            </a:r>
            <a:r>
              <a:rPr lang="en-US" sz="1860" b="1" dirty="0">
                <a:solidFill>
                  <a:srgbClr val="FF0000"/>
                </a:solidFill>
              </a:rPr>
              <a:t>Phloem</a:t>
            </a:r>
            <a:r>
              <a:rPr lang="en-US" sz="1860" dirty="0">
                <a:solidFill>
                  <a:srgbClr val="FF0000"/>
                </a:solidFill>
              </a:rPr>
              <a:t> </a:t>
            </a:r>
            <a:r>
              <a:rPr lang="en-US" sz="1860" dirty="0"/>
              <a:t>transports sucrose and amino acids from the leaves where they are made, to other parts of the plant such as its roots and flowers.</a:t>
            </a:r>
          </a:p>
        </p:txBody>
      </p:sp>
      <p:pic>
        <p:nvPicPr>
          <p:cNvPr id="2" name="Picture 1"/>
          <p:cNvPicPr>
            <a:picLocks noChangeAspect="1"/>
          </p:cNvPicPr>
          <p:nvPr/>
        </p:nvPicPr>
        <p:blipFill rotWithShape="1">
          <a:blip r:embed="rId3"/>
          <a:srcRect r="28566" b="73750"/>
          <a:stretch/>
        </p:blipFill>
        <p:spPr>
          <a:xfrm>
            <a:off x="6660230" y="1124744"/>
            <a:ext cx="2232249" cy="1641360"/>
          </a:xfrm>
          <a:prstGeom prst="rect">
            <a:avLst/>
          </a:prstGeom>
        </p:spPr>
      </p:pic>
      <p:pic>
        <p:nvPicPr>
          <p:cNvPr id="3" name="Picture 2"/>
          <p:cNvPicPr>
            <a:picLocks noChangeAspect="1"/>
          </p:cNvPicPr>
          <p:nvPr/>
        </p:nvPicPr>
        <p:blipFill rotWithShape="1">
          <a:blip r:embed="rId3"/>
          <a:srcRect l="17266" t="34562" r="46127" b="6232"/>
          <a:stretch/>
        </p:blipFill>
        <p:spPr>
          <a:xfrm>
            <a:off x="6660229" y="3118807"/>
            <a:ext cx="1008115" cy="3262521"/>
          </a:xfrm>
          <a:prstGeom prst="rect">
            <a:avLst/>
          </a:prstGeom>
        </p:spPr>
      </p:pic>
      <p:sp>
        <p:nvSpPr>
          <p:cNvPr id="6" name="TextBox 5"/>
          <p:cNvSpPr txBox="1"/>
          <p:nvPr/>
        </p:nvSpPr>
        <p:spPr>
          <a:xfrm>
            <a:off x="6660232" y="2766104"/>
            <a:ext cx="2262158" cy="369332"/>
          </a:xfrm>
          <a:prstGeom prst="rect">
            <a:avLst/>
          </a:prstGeom>
          <a:noFill/>
        </p:spPr>
        <p:txBody>
          <a:bodyPr wrap="none" rtlCol="0">
            <a:spAutoFit/>
          </a:bodyPr>
          <a:lstStyle/>
          <a:p>
            <a:r>
              <a:rPr lang="en-GB" dirty="0" smtClean="0"/>
              <a:t>Longitudinal Section</a:t>
            </a:r>
            <a:endParaRPr lang="en-GB" dirty="0"/>
          </a:p>
        </p:txBody>
      </p:sp>
      <p:sp>
        <p:nvSpPr>
          <p:cNvPr id="9" name="TextBox 8"/>
          <p:cNvSpPr txBox="1"/>
          <p:nvPr/>
        </p:nvSpPr>
        <p:spPr>
          <a:xfrm>
            <a:off x="6228184" y="6323446"/>
            <a:ext cx="2646878" cy="338554"/>
          </a:xfrm>
          <a:prstGeom prst="rect">
            <a:avLst/>
          </a:prstGeom>
          <a:noFill/>
        </p:spPr>
        <p:txBody>
          <a:bodyPr wrap="none" rtlCol="0">
            <a:spAutoFit/>
          </a:bodyPr>
          <a:lstStyle/>
          <a:p>
            <a:r>
              <a:rPr lang="en-GB" sz="1600" dirty="0" smtClean="0"/>
              <a:t>Figure 8.3 – Xylem vessels</a:t>
            </a:r>
            <a:endParaRPr lang="en-GB" sz="1600" dirty="0"/>
          </a:p>
        </p:txBody>
      </p:sp>
      <p:sp>
        <p:nvSpPr>
          <p:cNvPr id="7" name="TextBox 6"/>
          <p:cNvSpPr txBox="1"/>
          <p:nvPr/>
        </p:nvSpPr>
        <p:spPr>
          <a:xfrm>
            <a:off x="7668344" y="4442336"/>
            <a:ext cx="1224135" cy="1938992"/>
          </a:xfrm>
          <a:prstGeom prst="rect">
            <a:avLst/>
          </a:prstGeom>
          <a:noFill/>
        </p:spPr>
        <p:txBody>
          <a:bodyPr wrap="square" rtlCol="0">
            <a:spAutoFit/>
          </a:bodyPr>
          <a:lstStyle/>
          <a:p>
            <a:r>
              <a:rPr lang="en-GB" sz="1000" dirty="0" smtClean="0"/>
              <a:t>Thick cell wall containing lignin</a:t>
            </a:r>
          </a:p>
          <a:p>
            <a:endParaRPr lang="en-GB" sz="1000" dirty="0"/>
          </a:p>
          <a:p>
            <a:r>
              <a:rPr lang="en-GB" sz="1000" dirty="0" smtClean="0"/>
              <a:t>Thin area of cell wall is called a pit</a:t>
            </a:r>
          </a:p>
          <a:p>
            <a:endParaRPr lang="en-GB" sz="1000" dirty="0"/>
          </a:p>
          <a:p>
            <a:r>
              <a:rPr lang="en-GB" sz="1000" dirty="0" smtClean="0"/>
              <a:t>Space containing no cytoplasm</a:t>
            </a:r>
          </a:p>
          <a:p>
            <a:endParaRPr lang="en-GB" sz="1000" dirty="0"/>
          </a:p>
          <a:p>
            <a:r>
              <a:rPr lang="en-GB" sz="1000" dirty="0" smtClean="0"/>
              <a:t>Gap where end wall of cell has been lost</a:t>
            </a:r>
            <a:endParaRPr lang="en-GB" sz="1000" dirty="0"/>
          </a:p>
        </p:txBody>
      </p:sp>
      <p:sp>
        <p:nvSpPr>
          <p:cNvPr id="11" name="Round Same Side Corner Rectangle 10">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
        <p:nvSpPr>
          <p:cNvPr id="10" name="TextBox 9">
            <a:hlinkClick r:id="rId4" action="ppaction://hlinksldjump"/>
          </p:cNvPr>
          <p:cNvSpPr txBox="1"/>
          <p:nvPr/>
        </p:nvSpPr>
        <p:spPr>
          <a:xfrm>
            <a:off x="8244408" y="314096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9722498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08.1 – Plant Transport Systems - Phloem</a:t>
            </a:r>
            <a:endParaRPr lang="en-US" sz="34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95</a:t>
            </a:r>
            <a:endParaRPr lang="en-GB" sz="960" b="1" dirty="0">
              <a:latin typeface="Arial" panose="020B0604020202020204" pitchFamily="34" charset="0"/>
              <a:cs typeface="Arial" panose="020B0604020202020204" pitchFamily="34" charset="0"/>
            </a:endParaRPr>
          </a:p>
        </p:txBody>
      </p:sp>
      <p:sp>
        <p:nvSpPr>
          <p:cNvPr id="16" name="Rectangle 15"/>
          <p:cNvSpPr/>
          <p:nvPr/>
        </p:nvSpPr>
        <p:spPr>
          <a:xfrm>
            <a:off x="179512" y="5381724"/>
            <a:ext cx="4128606"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8.6 </a:t>
            </a:r>
            <a:r>
              <a:rPr lang="en-US" sz="1600" dirty="0"/>
              <a:t>Transverse section of a root.</a:t>
            </a:r>
            <a:endParaRPr lang="en-GB" sz="1600" dirty="0"/>
          </a:p>
        </p:txBody>
      </p:sp>
      <p:pic>
        <p:nvPicPr>
          <p:cNvPr id="2" name="Picture 1"/>
          <p:cNvPicPr>
            <a:picLocks noChangeAspect="1"/>
          </p:cNvPicPr>
          <p:nvPr/>
        </p:nvPicPr>
        <p:blipFill>
          <a:blip r:embed="rId3"/>
          <a:stretch>
            <a:fillRect/>
          </a:stretch>
        </p:blipFill>
        <p:spPr>
          <a:xfrm>
            <a:off x="239531" y="1124744"/>
            <a:ext cx="4332469" cy="4132427"/>
          </a:xfrm>
          <a:prstGeom prst="rect">
            <a:avLst/>
          </a:prstGeom>
        </p:spPr>
      </p:pic>
      <p:sp>
        <p:nvSpPr>
          <p:cNvPr id="8" name="Rectangle 7"/>
          <p:cNvSpPr/>
          <p:nvPr/>
        </p:nvSpPr>
        <p:spPr>
          <a:xfrm>
            <a:off x="4788024" y="5381724"/>
            <a:ext cx="4128606"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8.7 </a:t>
            </a:r>
            <a:r>
              <a:rPr lang="en-US" sz="1600" dirty="0"/>
              <a:t>Transverse section of a </a:t>
            </a:r>
            <a:r>
              <a:rPr lang="en-US" sz="1600" dirty="0" smtClean="0"/>
              <a:t>stem.</a:t>
            </a:r>
            <a:endParaRPr lang="en-GB" sz="1600" dirty="0"/>
          </a:p>
        </p:txBody>
      </p:sp>
      <p:pic>
        <p:nvPicPr>
          <p:cNvPr id="3" name="Picture 2"/>
          <p:cNvPicPr>
            <a:picLocks noChangeAspect="1"/>
          </p:cNvPicPr>
          <p:nvPr/>
        </p:nvPicPr>
        <p:blipFill rotWithShape="1">
          <a:blip r:embed="rId4"/>
          <a:srcRect l="2592" r="50787" b="12386"/>
          <a:stretch/>
        </p:blipFill>
        <p:spPr>
          <a:xfrm>
            <a:off x="4788024" y="1124744"/>
            <a:ext cx="4100180" cy="4132427"/>
          </a:xfrm>
          <a:prstGeom prst="rect">
            <a:avLst/>
          </a:prstGeom>
        </p:spPr>
      </p:pic>
      <p:sp>
        <p:nvSpPr>
          <p:cNvPr id="9" name="TextBox 8">
            <a:hlinkClick r:id="rId5" action="ppaction://hlinksldjump"/>
          </p:cNvPr>
          <p:cNvSpPr txBox="1"/>
          <p:nvPr/>
        </p:nvSpPr>
        <p:spPr>
          <a:xfrm>
            <a:off x="8244408"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6279603"/>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08.1 – Plant Transport Systems - Xylem</a:t>
            </a:r>
            <a:endParaRPr lang="en-US" sz="3600" dirty="0"/>
          </a:p>
        </p:txBody>
      </p:sp>
      <p:sp>
        <p:nvSpPr>
          <p:cNvPr id="34" name="Rectangle 33"/>
          <p:cNvSpPr/>
          <p:nvPr/>
        </p:nvSpPr>
        <p:spPr>
          <a:xfrm>
            <a:off x="179513" y="1124744"/>
            <a:ext cx="6450806" cy="3240887"/>
          </a:xfrm>
          <a:prstGeom prst="rect">
            <a:avLst/>
          </a:prstGeom>
        </p:spPr>
        <p:txBody>
          <a:bodyPr wrap="square">
            <a:spAutoFit/>
          </a:bodyPr>
          <a:lstStyle/>
          <a:p>
            <a:pPr>
              <a:buClr>
                <a:srgbClr val="0070C0"/>
              </a:buClr>
              <a:buSzPct val="80000"/>
            </a:pPr>
            <a:r>
              <a:rPr lang="en-US" sz="1860" b="1" dirty="0" smtClean="0">
                <a:solidFill>
                  <a:srgbClr val="002060"/>
                </a:solidFill>
              </a:rPr>
              <a:t>Xylem</a:t>
            </a:r>
          </a:p>
          <a:p>
            <a:pPr marL="271463" indent="-271463">
              <a:buClr>
                <a:srgbClr val="0070C0"/>
              </a:buClr>
              <a:buSzPct val="80000"/>
              <a:buFont typeface="Arial" panose="020B0604020202020204" pitchFamily="34" charset="0"/>
              <a:buChar char="►"/>
            </a:pPr>
            <a:r>
              <a:rPr lang="en-US" sz="1860" dirty="0" smtClean="0"/>
              <a:t>A </a:t>
            </a:r>
            <a:r>
              <a:rPr lang="en-US" sz="1860" dirty="0"/>
              <a:t>xylem vessel is like a long drainpipe (Figures 8.2 and 8.3). It is made of many hollow, dead cells, joined end to end. The end walls of the cells have disappeared, so a long, open tube is formed. Xylem vessels run from the roots of the plant, right up through the stem. They branch out into every leaf.</a:t>
            </a:r>
          </a:p>
          <a:p>
            <a:pPr marL="271463" indent="-271463">
              <a:buClr>
                <a:srgbClr val="0070C0"/>
              </a:buClr>
              <a:buSzPct val="80000"/>
              <a:buFont typeface="Arial" panose="020B0604020202020204" pitchFamily="34" charset="0"/>
              <a:buChar char="►"/>
            </a:pPr>
            <a:r>
              <a:rPr lang="en-US" sz="1860" dirty="0"/>
              <a:t>Xylem vessels contain no cytoplasm or nuclei. Their walls are made of cellulose and </a:t>
            </a:r>
            <a:r>
              <a:rPr lang="en-US" sz="1860" b="1" dirty="0">
                <a:solidFill>
                  <a:srgbClr val="FF0000"/>
                </a:solidFill>
              </a:rPr>
              <a:t>lignin</a:t>
            </a:r>
            <a:r>
              <a:rPr lang="en-US" sz="1860" dirty="0"/>
              <a:t>. Lignin is very strong, so xylem vessels help to keep plants upright. Wood is made almost entirely of lignified xylem vessels.</a:t>
            </a:r>
          </a:p>
        </p:txBody>
      </p:sp>
      <p:pic>
        <p:nvPicPr>
          <p:cNvPr id="2" name="Picture 1"/>
          <p:cNvPicPr>
            <a:picLocks noChangeAspect="1"/>
          </p:cNvPicPr>
          <p:nvPr/>
        </p:nvPicPr>
        <p:blipFill rotWithShape="1">
          <a:blip r:embed="rId3"/>
          <a:srcRect r="28566" b="73750"/>
          <a:stretch/>
        </p:blipFill>
        <p:spPr>
          <a:xfrm>
            <a:off x="6660230" y="1124744"/>
            <a:ext cx="2232249" cy="1641360"/>
          </a:xfrm>
          <a:prstGeom prst="rect">
            <a:avLst/>
          </a:prstGeom>
        </p:spPr>
      </p:pic>
      <p:pic>
        <p:nvPicPr>
          <p:cNvPr id="3" name="Picture 2"/>
          <p:cNvPicPr>
            <a:picLocks noChangeAspect="1"/>
          </p:cNvPicPr>
          <p:nvPr/>
        </p:nvPicPr>
        <p:blipFill rotWithShape="1">
          <a:blip r:embed="rId3"/>
          <a:srcRect l="17266" t="34562" r="46127" b="6232"/>
          <a:stretch/>
        </p:blipFill>
        <p:spPr>
          <a:xfrm>
            <a:off x="6660229" y="3118807"/>
            <a:ext cx="1008115" cy="3262521"/>
          </a:xfrm>
          <a:prstGeom prst="rect">
            <a:avLst/>
          </a:prstGeom>
        </p:spPr>
      </p:pic>
      <p:sp>
        <p:nvSpPr>
          <p:cNvPr id="6" name="TextBox 5"/>
          <p:cNvSpPr txBox="1"/>
          <p:nvPr/>
        </p:nvSpPr>
        <p:spPr>
          <a:xfrm>
            <a:off x="6660232" y="2766104"/>
            <a:ext cx="2262158" cy="369332"/>
          </a:xfrm>
          <a:prstGeom prst="rect">
            <a:avLst/>
          </a:prstGeom>
          <a:noFill/>
        </p:spPr>
        <p:txBody>
          <a:bodyPr wrap="none" rtlCol="0">
            <a:spAutoFit/>
          </a:bodyPr>
          <a:lstStyle/>
          <a:p>
            <a:r>
              <a:rPr lang="en-GB" dirty="0" smtClean="0"/>
              <a:t>Longitudinal Section</a:t>
            </a:r>
            <a:endParaRPr lang="en-GB" dirty="0"/>
          </a:p>
        </p:txBody>
      </p:sp>
      <p:sp>
        <p:nvSpPr>
          <p:cNvPr id="9" name="TextBox 8"/>
          <p:cNvSpPr txBox="1"/>
          <p:nvPr/>
        </p:nvSpPr>
        <p:spPr>
          <a:xfrm>
            <a:off x="6228184" y="6323446"/>
            <a:ext cx="2693366" cy="338554"/>
          </a:xfrm>
          <a:prstGeom prst="rect">
            <a:avLst/>
          </a:prstGeom>
          <a:noFill/>
        </p:spPr>
        <p:txBody>
          <a:bodyPr wrap="none" rtlCol="0">
            <a:spAutoFit/>
          </a:bodyPr>
          <a:lstStyle/>
          <a:p>
            <a:r>
              <a:rPr lang="en-GB" sz="1600" b="1" dirty="0" smtClean="0"/>
              <a:t>Figure 8.3 </a:t>
            </a:r>
            <a:r>
              <a:rPr lang="en-GB" sz="1600" dirty="0" smtClean="0"/>
              <a:t>– Xylem vessels</a:t>
            </a:r>
            <a:endParaRPr lang="en-GB" sz="1600" dirty="0"/>
          </a:p>
        </p:txBody>
      </p:sp>
      <p:sp>
        <p:nvSpPr>
          <p:cNvPr id="7" name="TextBox 6"/>
          <p:cNvSpPr txBox="1"/>
          <p:nvPr/>
        </p:nvSpPr>
        <p:spPr>
          <a:xfrm>
            <a:off x="7668344" y="4442336"/>
            <a:ext cx="1224135" cy="1938992"/>
          </a:xfrm>
          <a:prstGeom prst="rect">
            <a:avLst/>
          </a:prstGeom>
          <a:noFill/>
        </p:spPr>
        <p:txBody>
          <a:bodyPr wrap="square" rtlCol="0">
            <a:spAutoFit/>
          </a:bodyPr>
          <a:lstStyle/>
          <a:p>
            <a:r>
              <a:rPr lang="en-GB" sz="1000" dirty="0" smtClean="0"/>
              <a:t>Thick cell wall containing lignin</a:t>
            </a:r>
          </a:p>
          <a:p>
            <a:endParaRPr lang="en-GB" sz="1000" dirty="0"/>
          </a:p>
          <a:p>
            <a:r>
              <a:rPr lang="en-GB" sz="1000" dirty="0" smtClean="0"/>
              <a:t>Thin area of cell wall is called a pit</a:t>
            </a:r>
          </a:p>
          <a:p>
            <a:endParaRPr lang="en-GB" sz="1000" dirty="0"/>
          </a:p>
          <a:p>
            <a:r>
              <a:rPr lang="en-GB" sz="1000" dirty="0" smtClean="0"/>
              <a:t>Space containing no cytoplasm</a:t>
            </a:r>
          </a:p>
          <a:p>
            <a:endParaRPr lang="en-GB" sz="1000" dirty="0"/>
          </a:p>
          <a:p>
            <a:r>
              <a:rPr lang="en-GB" sz="1000" dirty="0" smtClean="0"/>
              <a:t>Gap where end wall of cell has been lost</a:t>
            </a:r>
            <a:endParaRPr lang="en-GB" sz="1000" dirty="0"/>
          </a:p>
        </p:txBody>
      </p:sp>
      <p:pic>
        <p:nvPicPr>
          <p:cNvPr id="2050" name="Picture 2" descr="Image result for xyle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120" y="4365630"/>
            <a:ext cx="2815712" cy="229636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131840" y="4365104"/>
            <a:ext cx="3120494" cy="811367"/>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8.2 </a:t>
            </a:r>
            <a:r>
              <a:rPr lang="en-US" sz="1600" dirty="0"/>
              <a:t>This</a:t>
            </a:r>
            <a:r>
              <a:rPr lang="en-US" sz="1600" b="1" dirty="0"/>
              <a:t> </a:t>
            </a:r>
            <a:r>
              <a:rPr lang="en-US" sz="1600" dirty="0"/>
              <a:t>is a scanning electron micrograph of xylem vessels (x 1800).</a:t>
            </a:r>
            <a:endParaRPr lang="en-GB" sz="1600" dirty="0"/>
          </a:p>
        </p:txBody>
      </p:sp>
      <p:sp>
        <p:nvSpPr>
          <p:cNvPr id="11" name="Round Same Side Corner Rectangle 10">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94</a:t>
            </a:r>
            <a:endParaRPr lang="en-GB" sz="960" b="1" dirty="0">
              <a:latin typeface="Arial" panose="020B0604020202020204" pitchFamily="34" charset="0"/>
              <a:cs typeface="Arial" panose="020B0604020202020204" pitchFamily="34" charset="0"/>
            </a:endParaRPr>
          </a:p>
        </p:txBody>
      </p:sp>
      <p:sp>
        <p:nvSpPr>
          <p:cNvPr id="12" name="TextBox 11">
            <a:hlinkClick r:id="rId5" action="ppaction://hlinksldjump"/>
          </p:cNvPr>
          <p:cNvSpPr txBox="1"/>
          <p:nvPr/>
        </p:nvSpPr>
        <p:spPr>
          <a:xfrm>
            <a:off x="8244408" y="335699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9089415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08.1 – Plant Transport Systems - Phloem</a:t>
            </a:r>
            <a:endParaRPr lang="en-US" sz="3400" dirty="0"/>
          </a:p>
        </p:txBody>
      </p:sp>
      <p:sp>
        <p:nvSpPr>
          <p:cNvPr id="11" name="Rectangle 10"/>
          <p:cNvSpPr/>
          <p:nvPr/>
        </p:nvSpPr>
        <p:spPr>
          <a:xfrm>
            <a:off x="179512" y="1124744"/>
            <a:ext cx="8712968" cy="769441"/>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8.1</a:t>
            </a:r>
          </a:p>
          <a:p>
            <a:pPr marL="342900" indent="-342900">
              <a:buClr>
                <a:srgbClr val="C00000"/>
              </a:buClr>
              <a:buSzPct val="80000"/>
              <a:buFont typeface="Arial" panose="020B0604020202020204" pitchFamily="34" charset="0"/>
              <a:buChar char="►"/>
              <a:tabLst>
                <a:tab pos="2420938" algn="l"/>
              </a:tabLst>
            </a:pPr>
            <a:r>
              <a:rPr lang="en-US" sz="2200" dirty="0" smtClean="0">
                <a:latin typeface="Arial" panose="020B0604020202020204" pitchFamily="34" charset="0"/>
                <a:cs typeface="Arial" panose="020B0604020202020204" pitchFamily="34" charset="0"/>
              </a:rPr>
              <a:t>Identify the positions of xylem vessels in roots, stems and leaves.</a:t>
            </a:r>
            <a:endParaRPr lang="en-US" sz="2200" dirty="0">
              <a:latin typeface="Arial" panose="020B0604020202020204" pitchFamily="34" charset="0"/>
              <a:cs typeface="Arial" panose="020B0604020202020204" pitchFamily="34" charset="0"/>
            </a:endParaRPr>
          </a:p>
        </p:txBody>
      </p:sp>
      <p:sp>
        <p:nvSpPr>
          <p:cNvPr id="12" name="Oval 11"/>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4" name="Rectangle 3"/>
          <p:cNvSpPr/>
          <p:nvPr/>
        </p:nvSpPr>
        <p:spPr>
          <a:xfrm>
            <a:off x="179512" y="1988840"/>
            <a:ext cx="6264696" cy="4770537"/>
          </a:xfrm>
          <a:prstGeom prst="rect">
            <a:avLst/>
          </a:prstGeom>
        </p:spPr>
        <p:txBody>
          <a:bodyPr wrap="square">
            <a:spAutoFit/>
          </a:bodyPr>
          <a:lstStyle/>
          <a:p>
            <a:pPr>
              <a:buClr>
                <a:srgbClr val="C00000"/>
              </a:buClr>
              <a:buSzPct val="80000"/>
            </a:pPr>
            <a:r>
              <a:rPr lang="en-GB" sz="1900" b="1" dirty="0" smtClean="0">
                <a:solidFill>
                  <a:srgbClr val="002060"/>
                </a:solidFill>
                <a:latin typeface="Arial" panose="020B0604020202020204" pitchFamily="34" charset="0"/>
                <a:cs typeface="Arial" panose="020B0604020202020204" pitchFamily="34" charset="0"/>
              </a:rPr>
              <a:t>Phloem</a:t>
            </a:r>
            <a:endParaRPr lang="en-GB" sz="1900" dirty="0" smtClean="0">
              <a:solidFill>
                <a:srgbClr val="00206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00" dirty="0" smtClean="0">
                <a:latin typeface="Arial" panose="020B0604020202020204" pitchFamily="34" charset="0"/>
                <a:cs typeface="Arial" panose="020B0604020202020204" pitchFamily="34" charset="0"/>
              </a:rPr>
              <a:t>You </a:t>
            </a:r>
            <a:r>
              <a:rPr lang="en-US" sz="1900" dirty="0">
                <a:latin typeface="Arial" panose="020B0604020202020204" pitchFamily="34" charset="0"/>
                <a:cs typeface="Arial" panose="020B0604020202020204" pitchFamily="34" charset="0"/>
              </a:rPr>
              <a:t>do not need to know anything about the structure of phloem, but you may find it interesting to compare with xylem. Like xylem vessels, phloem tubes are made of many cells joined end to end. However, their end walls have not completely broken down. Instead, they form </a:t>
            </a:r>
            <a:r>
              <a:rPr lang="en-US" sz="1900" b="1" dirty="0">
                <a:solidFill>
                  <a:srgbClr val="FF0000"/>
                </a:solidFill>
                <a:latin typeface="Arial" panose="020B0604020202020204" pitchFamily="34" charset="0"/>
                <a:cs typeface="Arial" panose="020B0604020202020204" pitchFamily="34" charset="0"/>
              </a:rPr>
              <a:t>sieve plates</a:t>
            </a:r>
            <a:r>
              <a:rPr lang="en-US" sz="1900" dirty="0">
                <a:latin typeface="Arial" panose="020B0604020202020204" pitchFamily="34" charset="0"/>
                <a:cs typeface="Arial" panose="020B0604020202020204" pitchFamily="34" charset="0"/>
              </a:rPr>
              <a:t> (Figures 8.4 and 8.5), which have small holes in them. The cells are called sieve tube elements. Sieve tube elements contain cytoplasm, but no nucleus. They do not have lignin in their cell walls.</a:t>
            </a:r>
          </a:p>
          <a:p>
            <a:pPr marL="285750" indent="-2857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Each sieve tube element has a companion cell next to it. The companion cell does have a nucleus, and also contains many other organelles. Companion cells probably supply sieve tube elements with some of their requirements.</a:t>
            </a:r>
            <a:endParaRPr lang="en-GB" sz="1900" dirty="0">
              <a:latin typeface="Arial" panose="020B0604020202020204" pitchFamily="34" charset="0"/>
              <a:cs typeface="Arial" panose="020B0604020202020204" pitchFamily="34" charset="0"/>
            </a:endParaRPr>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95</a:t>
            </a:r>
            <a:endParaRPr lang="en-GB" sz="960" b="1" dirty="0">
              <a:latin typeface="Arial" panose="020B0604020202020204" pitchFamily="34" charset="0"/>
              <a:cs typeface="Arial" panose="020B0604020202020204" pitchFamily="34" charset="0"/>
            </a:endParaRPr>
          </a:p>
        </p:txBody>
      </p:sp>
      <p:pic>
        <p:nvPicPr>
          <p:cNvPr id="8194" name="Picture 2" descr="Image result for Phloe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988840"/>
            <a:ext cx="2448272" cy="2867163"/>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444208" y="4891692"/>
            <a:ext cx="2400414" cy="130380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8.4 </a:t>
            </a:r>
            <a:r>
              <a:rPr lang="en-US" sz="1600" dirty="0"/>
              <a:t>This scanning electron micrograph shows a sieve plate in a phloem sieve tube (xl300).</a:t>
            </a:r>
            <a:endParaRPr lang="en-GB" sz="1600" dirty="0"/>
          </a:p>
        </p:txBody>
      </p:sp>
      <p:sp>
        <p:nvSpPr>
          <p:cNvPr id="9" name="TextBox 8">
            <a:hlinkClick r:id="rId4" action="ppaction://hlinksldjump"/>
          </p:cNvPr>
          <p:cNvSpPr txBox="1"/>
          <p:nvPr/>
        </p:nvSpPr>
        <p:spPr>
          <a:xfrm>
            <a:off x="8244408"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08572526"/>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08.1 – Plant Transport Systems - Phloem</a:t>
            </a:r>
            <a:endParaRPr lang="en-US" sz="3400" dirty="0"/>
          </a:p>
        </p:txBody>
      </p:sp>
      <p:sp>
        <p:nvSpPr>
          <p:cNvPr id="4" name="Rectangle 3"/>
          <p:cNvSpPr/>
          <p:nvPr/>
        </p:nvSpPr>
        <p:spPr>
          <a:xfrm>
            <a:off x="179511" y="1124744"/>
            <a:ext cx="5184577" cy="5447645"/>
          </a:xfrm>
          <a:prstGeom prst="rect">
            <a:avLst/>
          </a:prstGeom>
        </p:spPr>
        <p:txBody>
          <a:bodyPr wrap="square">
            <a:spAutoFit/>
          </a:bodyPr>
          <a:lstStyle/>
          <a:p>
            <a:pPr marL="723900" indent="-723900">
              <a:buClr>
                <a:srgbClr val="C00000"/>
              </a:buClr>
              <a:buSzPct val="80000"/>
            </a:pPr>
            <a:r>
              <a:rPr lang="en-US" sz="2800" b="1" dirty="0" smtClean="0">
                <a:solidFill>
                  <a:srgbClr val="002060"/>
                </a:solidFill>
                <a:latin typeface="Arial" panose="020B0604020202020204" pitchFamily="34" charset="0"/>
                <a:cs typeface="Arial" panose="020B0604020202020204" pitchFamily="34" charset="0"/>
              </a:rPr>
              <a:t>	Questions</a:t>
            </a:r>
            <a:br>
              <a:rPr lang="en-US" sz="2800" b="1" dirty="0" smtClean="0">
                <a:solidFill>
                  <a:srgbClr val="002060"/>
                </a:solidFill>
                <a:latin typeface="Arial" panose="020B0604020202020204" pitchFamily="34" charset="0"/>
                <a:cs typeface="Arial" panose="020B0604020202020204" pitchFamily="34" charset="0"/>
              </a:rPr>
            </a:br>
            <a:endParaRPr lang="en-US" sz="1200" b="1" dirty="0" smtClean="0">
              <a:solidFill>
                <a:srgbClr val="002060"/>
              </a:solidFill>
              <a:latin typeface="Arial" panose="020B0604020202020204" pitchFamily="34" charset="0"/>
              <a:cs typeface="Arial" panose="020B0604020202020204" pitchFamily="34" charset="0"/>
            </a:endParaRPr>
          </a:p>
          <a:p>
            <a:pPr marL="723900" indent="-723900">
              <a:buClr>
                <a:srgbClr val="C00000"/>
              </a:buClr>
              <a:buSzPct val="80000"/>
            </a:pPr>
            <a:r>
              <a:rPr lang="en-US" sz="2800" b="1" dirty="0">
                <a:latin typeface="Arial" panose="020B0604020202020204" pitchFamily="34" charset="0"/>
                <a:cs typeface="Arial" panose="020B0604020202020204" pitchFamily="34" charset="0"/>
              </a:rPr>
              <a:t>8.1</a:t>
            </a:r>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What </a:t>
            </a:r>
            <a:r>
              <a:rPr lang="en-US" sz="2800" dirty="0">
                <a:latin typeface="Arial" panose="020B0604020202020204" pitchFamily="34" charset="0"/>
                <a:cs typeface="Arial" panose="020B0604020202020204" pitchFamily="34" charset="0"/>
              </a:rPr>
              <a:t>do xylem vessels carry?</a:t>
            </a:r>
          </a:p>
          <a:p>
            <a:pPr marL="723900" indent="-723900">
              <a:buClr>
                <a:srgbClr val="C00000"/>
              </a:buClr>
              <a:buSzPct val="80000"/>
            </a:pPr>
            <a:r>
              <a:rPr lang="en-US" sz="2800" b="1" dirty="0">
                <a:latin typeface="Arial" panose="020B0604020202020204" pitchFamily="34" charset="0"/>
                <a:cs typeface="Arial" panose="020B0604020202020204" pitchFamily="34" charset="0"/>
              </a:rPr>
              <a:t>8.2</a:t>
            </a:r>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What </a:t>
            </a:r>
            <a:r>
              <a:rPr lang="en-US" sz="2800" dirty="0">
                <a:latin typeface="Arial" panose="020B0604020202020204" pitchFamily="34" charset="0"/>
                <a:cs typeface="Arial" panose="020B0604020202020204" pitchFamily="34" charset="0"/>
              </a:rPr>
              <a:t>substance makes up the cell walls of xylem vessels?</a:t>
            </a:r>
          </a:p>
          <a:p>
            <a:pPr marL="723900" indent="-723900">
              <a:buClr>
                <a:srgbClr val="C00000"/>
              </a:buClr>
              <a:buSzPct val="80000"/>
              <a:tabLst>
                <a:tab pos="723900" algn="l"/>
              </a:tabLst>
            </a:pPr>
            <a:r>
              <a:rPr lang="en-US" sz="2800" b="1" dirty="0">
                <a:latin typeface="Arial" panose="020B0604020202020204" pitchFamily="34" charset="0"/>
                <a:cs typeface="Arial" panose="020B0604020202020204" pitchFamily="34" charset="0"/>
              </a:rPr>
              <a:t>8.3</a:t>
            </a:r>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What </a:t>
            </a:r>
            <a:r>
              <a:rPr lang="en-US" sz="2800" dirty="0">
                <a:latin typeface="Arial" panose="020B0604020202020204" pitchFamily="34" charset="0"/>
                <a:cs typeface="Arial" panose="020B0604020202020204" pitchFamily="34" charset="0"/>
              </a:rPr>
              <a:t>do phloem tubes carry?</a:t>
            </a:r>
          </a:p>
          <a:p>
            <a:pPr marL="723900" indent="-723900">
              <a:buClr>
                <a:srgbClr val="C00000"/>
              </a:buClr>
              <a:buSzPct val="80000"/>
            </a:pPr>
            <a:r>
              <a:rPr lang="en-US" sz="2800" b="1" dirty="0">
                <a:latin typeface="Arial" panose="020B0604020202020204" pitchFamily="34" charset="0"/>
                <a:cs typeface="Arial" panose="020B0604020202020204" pitchFamily="34" charset="0"/>
              </a:rPr>
              <a:t>8.4</a:t>
            </a:r>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Give </a:t>
            </a:r>
            <a:r>
              <a:rPr lang="en-US" sz="2800" dirty="0">
                <a:latin typeface="Arial" panose="020B0604020202020204" pitchFamily="34" charset="0"/>
                <a:cs typeface="Arial" panose="020B0604020202020204" pitchFamily="34" charset="0"/>
              </a:rPr>
              <a:t>three ways in which phloem tubes differ from xylem vessels.</a:t>
            </a:r>
          </a:p>
          <a:p>
            <a:pPr marL="723900" indent="-723900">
              <a:buClr>
                <a:srgbClr val="C00000"/>
              </a:buClr>
              <a:buSzPct val="80000"/>
            </a:pPr>
            <a:r>
              <a:rPr lang="en-US" sz="2800" b="1" dirty="0">
                <a:latin typeface="Arial" panose="020B0604020202020204" pitchFamily="34" charset="0"/>
                <a:cs typeface="Arial" panose="020B0604020202020204" pitchFamily="34" charset="0"/>
              </a:rPr>
              <a:t>8.5</a:t>
            </a:r>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What </a:t>
            </a:r>
            <a:r>
              <a:rPr lang="en-US" sz="2800" dirty="0">
                <a:latin typeface="Arial" panose="020B0604020202020204" pitchFamily="34" charset="0"/>
                <a:cs typeface="Arial" panose="020B0604020202020204" pitchFamily="34" charset="0"/>
              </a:rPr>
              <a:t>is a vascular bundle?</a:t>
            </a:r>
            <a:endParaRPr lang="en-GB" sz="2800" dirty="0">
              <a:latin typeface="Arial" panose="020B0604020202020204" pitchFamily="34" charset="0"/>
              <a:cs typeface="Arial" panose="020B0604020202020204" pitchFamily="34" charset="0"/>
            </a:endParaRPr>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sp>
        <p:nvSpPr>
          <p:cNvPr id="16" name="Rectangle 15"/>
          <p:cNvSpPr/>
          <p:nvPr/>
        </p:nvSpPr>
        <p:spPr>
          <a:xfrm>
            <a:off x="5508104" y="4766260"/>
            <a:ext cx="3144431"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8.6 </a:t>
            </a:r>
            <a:r>
              <a:rPr lang="en-US" sz="1600" dirty="0" smtClean="0"/>
              <a:t>A root tip (x 70).</a:t>
            </a:r>
            <a:endParaRPr lang="en-GB" sz="1600" dirty="0"/>
          </a:p>
        </p:txBody>
      </p:sp>
      <p:sp>
        <p:nvSpPr>
          <p:cNvPr id="2" name="Oval 1"/>
          <p:cNvSpPr/>
          <p:nvPr/>
        </p:nvSpPr>
        <p:spPr>
          <a:xfrm>
            <a:off x="179511" y="1148391"/>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pic>
        <p:nvPicPr>
          <p:cNvPr id="3" name="Picture 2"/>
          <p:cNvPicPr>
            <a:picLocks noChangeAspect="1"/>
          </p:cNvPicPr>
          <p:nvPr/>
        </p:nvPicPr>
        <p:blipFill rotWithShape="1">
          <a:blip r:embed="rId3"/>
          <a:srcRect l="52362" b="7826"/>
          <a:stretch/>
        </p:blipFill>
        <p:spPr>
          <a:xfrm>
            <a:off x="5364089" y="1124745"/>
            <a:ext cx="3528392" cy="3569390"/>
          </a:xfrm>
          <a:prstGeom prst="rect">
            <a:avLst/>
          </a:prstGeom>
        </p:spPr>
      </p:pic>
      <p:sp>
        <p:nvSpPr>
          <p:cNvPr id="8" name="TextBox 7">
            <a:hlinkClick r:id="rId4" action="ppaction://hlinksldjump"/>
          </p:cNvPr>
          <p:cNvSpPr txBox="1"/>
          <p:nvPr/>
        </p:nvSpPr>
        <p:spPr>
          <a:xfrm>
            <a:off x="8244408" y="58029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16835923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8.2 – Water Uptake</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96</a:t>
            </a:r>
            <a:endParaRPr lang="en-GB" sz="960" b="1" dirty="0">
              <a:latin typeface="Arial" panose="020B0604020202020204" pitchFamily="34" charset="0"/>
              <a:cs typeface="Arial" panose="020B0604020202020204" pitchFamily="34" charset="0"/>
            </a:endParaRPr>
          </a:p>
        </p:txBody>
      </p:sp>
      <p:sp>
        <p:nvSpPr>
          <p:cNvPr id="16" name="Rectangle 15"/>
          <p:cNvSpPr/>
          <p:nvPr/>
        </p:nvSpPr>
        <p:spPr>
          <a:xfrm>
            <a:off x="5999569" y="3717033"/>
            <a:ext cx="3144431"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8.6 </a:t>
            </a:r>
            <a:r>
              <a:rPr lang="en-US" sz="1600" dirty="0" smtClean="0"/>
              <a:t>A root tip (x 70).</a:t>
            </a:r>
            <a:endParaRPr lang="en-GB" sz="1600" dirty="0"/>
          </a:p>
        </p:txBody>
      </p:sp>
      <p:pic>
        <p:nvPicPr>
          <p:cNvPr id="3" name="Picture 2"/>
          <p:cNvPicPr>
            <a:picLocks noChangeAspect="1"/>
          </p:cNvPicPr>
          <p:nvPr/>
        </p:nvPicPr>
        <p:blipFill rotWithShape="1">
          <a:blip r:embed="rId3"/>
          <a:srcRect l="65578" b="7826"/>
          <a:stretch/>
        </p:blipFill>
        <p:spPr>
          <a:xfrm>
            <a:off x="7092280" y="1124745"/>
            <a:ext cx="1800200" cy="2520279"/>
          </a:xfrm>
          <a:prstGeom prst="rect">
            <a:avLst/>
          </a:prstGeom>
        </p:spPr>
      </p:pic>
      <p:sp>
        <p:nvSpPr>
          <p:cNvPr id="8" name="Rectangle 7"/>
          <p:cNvSpPr/>
          <p:nvPr/>
        </p:nvSpPr>
        <p:spPr>
          <a:xfrm>
            <a:off x="179512" y="1124744"/>
            <a:ext cx="5751247" cy="4939814"/>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sz="2100" dirty="0" smtClean="0">
                <a:latin typeface="Arial" panose="020B0604020202020204" pitchFamily="34" charset="0"/>
                <a:cs typeface="Arial" panose="020B0604020202020204" pitchFamily="34" charset="0"/>
              </a:rPr>
              <a:t>Plants </a:t>
            </a:r>
            <a:r>
              <a:rPr lang="en-US" sz="2100" dirty="0">
                <a:latin typeface="Arial" panose="020B0604020202020204" pitchFamily="34" charset="0"/>
                <a:cs typeface="Arial" panose="020B0604020202020204" pitchFamily="34" charset="0"/>
              </a:rPr>
              <a:t>take in water from the soil, through their root hairs. The water is carried by the xylem vessels to all parts of the plant. Figure 8.8 shows the end of a root, magnified. </a:t>
            </a:r>
            <a:endParaRPr lang="en-US" sz="2100" dirty="0" smtClean="0">
              <a:latin typeface="Arial" panose="020B0604020202020204" pitchFamily="34" charset="0"/>
              <a:cs typeface="Arial" panose="020B0604020202020204" pitchFamily="34" charset="0"/>
            </a:endParaRPr>
          </a:p>
          <a:p>
            <a:pPr marL="361950" indent="-361950">
              <a:buClr>
                <a:srgbClr val="C00000"/>
              </a:buClr>
              <a:buSzPct val="80000"/>
              <a:buFont typeface="Arial" panose="020B0604020202020204" pitchFamily="34" charset="0"/>
              <a:buChar char="►"/>
            </a:pPr>
            <a:r>
              <a:rPr lang="en-US" sz="2100" dirty="0" smtClean="0">
                <a:latin typeface="Arial" panose="020B0604020202020204" pitchFamily="34" charset="0"/>
                <a:cs typeface="Arial" panose="020B0604020202020204" pitchFamily="34" charset="0"/>
              </a:rPr>
              <a:t>At </a:t>
            </a:r>
            <a:r>
              <a:rPr lang="en-US" sz="2100" dirty="0">
                <a:latin typeface="Arial" panose="020B0604020202020204" pitchFamily="34" charset="0"/>
                <a:cs typeface="Arial" panose="020B0604020202020204" pitchFamily="34" charset="0"/>
              </a:rPr>
              <a:t>the very tip is a </a:t>
            </a:r>
            <a:r>
              <a:rPr lang="en-US" sz="2100" b="1" dirty="0">
                <a:solidFill>
                  <a:srgbClr val="FF0000"/>
                </a:solidFill>
                <a:latin typeface="Arial" panose="020B0604020202020204" pitchFamily="34" charset="0"/>
                <a:cs typeface="Arial" panose="020B0604020202020204" pitchFamily="34" charset="0"/>
              </a:rPr>
              <a:t>root cap</a:t>
            </a:r>
            <a:r>
              <a:rPr lang="en-US" sz="2100" dirty="0">
                <a:latin typeface="Arial" panose="020B0604020202020204" pitchFamily="34" charset="0"/>
                <a:cs typeface="Arial" panose="020B0604020202020204" pitchFamily="34" charset="0"/>
              </a:rPr>
              <a:t>. This is a layer of cells which protects the root as it grows through the soil. The rest of the root is covered by a layer of cells called the epidermis.</a:t>
            </a:r>
          </a:p>
          <a:p>
            <a:pPr marL="361950" indent="-361950">
              <a:buClr>
                <a:srgbClr val="C00000"/>
              </a:buClr>
              <a:buSzPct val="80000"/>
              <a:buFont typeface="Arial" panose="020B0604020202020204" pitchFamily="34" charset="0"/>
              <a:buChar char="►"/>
            </a:pPr>
            <a:r>
              <a:rPr lang="en-US" sz="2100" dirty="0">
                <a:latin typeface="Arial" panose="020B0604020202020204" pitchFamily="34" charset="0"/>
                <a:cs typeface="Arial" panose="020B0604020202020204" pitchFamily="34" charset="0"/>
              </a:rPr>
              <a:t>The root hairs are a little way up from the root tip. Each root hair is a long epidermal cell (Figures 8.9 and 8.10). Root hairs do not live for very long. As the root grows, they are replaced by new ones.</a:t>
            </a:r>
            <a:endParaRPr lang="en-GB" sz="21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a:off x="5990667" y="4032448"/>
            <a:ext cx="2880457" cy="2636912"/>
          </a:xfrm>
          <a:prstGeom prst="rect">
            <a:avLst/>
          </a:prstGeom>
        </p:spPr>
      </p:pic>
      <p:sp>
        <p:nvSpPr>
          <p:cNvPr id="11" name="Rectangle 10"/>
          <p:cNvSpPr/>
          <p:nvPr/>
        </p:nvSpPr>
        <p:spPr>
          <a:xfrm>
            <a:off x="1920295" y="6093296"/>
            <a:ext cx="4019857" cy="565146"/>
          </a:xfrm>
          <a:prstGeom prst="rect">
            <a:avLst/>
          </a:prstGeom>
        </p:spPr>
        <p:txBody>
          <a:bodyPr wrap="square" lIns="36000" tIns="36000" rIns="36000" bIns="36000">
            <a:spAutoFit/>
          </a:bodyPr>
          <a:lstStyle/>
          <a:p>
            <a:pPr indent="276225">
              <a:buClr>
                <a:srgbClr val="C00000"/>
              </a:buClr>
              <a:buFont typeface="Arial" panose="020B0604020202020204" pitchFamily="34" charset="0"/>
              <a:buChar char="►"/>
            </a:pPr>
            <a:r>
              <a:rPr lang="en-US" sz="1600" b="1" dirty="0"/>
              <a:t>Figure </a:t>
            </a:r>
            <a:r>
              <a:rPr lang="en-US" sz="1600" b="1" dirty="0" smtClean="0"/>
              <a:t>8.9 </a:t>
            </a:r>
            <a:r>
              <a:rPr lang="en-US" sz="1600" dirty="0"/>
              <a:t>Part of a transverse section across a root, showing root hairs (x 100).</a:t>
            </a:r>
            <a:endParaRPr lang="en-GB" sz="1600" dirty="0"/>
          </a:p>
        </p:txBody>
      </p:sp>
      <p:sp>
        <p:nvSpPr>
          <p:cNvPr id="7" name="TextBox 6"/>
          <p:cNvSpPr txBox="1"/>
          <p:nvPr/>
        </p:nvSpPr>
        <p:spPr>
          <a:xfrm>
            <a:off x="5796136" y="1268760"/>
            <a:ext cx="1236236" cy="2031325"/>
          </a:xfrm>
          <a:prstGeom prst="rect">
            <a:avLst/>
          </a:prstGeom>
          <a:noFill/>
        </p:spPr>
        <p:txBody>
          <a:bodyPr wrap="none" rtlCol="0">
            <a:spAutoFit/>
          </a:bodyPr>
          <a:lstStyle/>
          <a:p>
            <a:pPr algn="r"/>
            <a:r>
              <a:rPr lang="en-GB" dirty="0" smtClean="0"/>
              <a:t>Root hairs</a:t>
            </a:r>
          </a:p>
          <a:p>
            <a:pPr algn="r"/>
            <a:endParaRPr lang="en-GB" dirty="0"/>
          </a:p>
          <a:p>
            <a:pPr algn="r"/>
            <a:endParaRPr lang="en-GB" dirty="0" smtClean="0"/>
          </a:p>
          <a:p>
            <a:pPr algn="r"/>
            <a:r>
              <a:rPr lang="en-GB" dirty="0" smtClean="0"/>
              <a:t>Epidermis</a:t>
            </a:r>
          </a:p>
          <a:p>
            <a:pPr algn="r"/>
            <a:endParaRPr lang="en-GB" dirty="0"/>
          </a:p>
          <a:p>
            <a:pPr algn="r"/>
            <a:endParaRPr lang="en-GB" dirty="0" smtClean="0"/>
          </a:p>
          <a:p>
            <a:pPr algn="r"/>
            <a:r>
              <a:rPr lang="en-GB" dirty="0" smtClean="0"/>
              <a:t>Root Cap</a:t>
            </a:r>
            <a:endParaRPr lang="en-GB" dirty="0"/>
          </a:p>
        </p:txBody>
      </p:sp>
      <p:cxnSp>
        <p:nvCxnSpPr>
          <p:cNvPr id="10" name="Straight Connector 9"/>
          <p:cNvCxnSpPr/>
          <p:nvPr/>
        </p:nvCxnSpPr>
        <p:spPr>
          <a:xfrm>
            <a:off x="6995356" y="1484784"/>
            <a:ext cx="4569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995356" y="2348880"/>
            <a:ext cx="672988"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95356" y="3140968"/>
            <a:ext cx="312948" cy="720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hlinkClick r:id="rId5" action="ppaction://hlinksldjump"/>
          </p:cNvPr>
          <p:cNvSpPr txBox="1"/>
          <p:nvPr/>
        </p:nvSpPr>
        <p:spPr>
          <a:xfrm>
            <a:off x="163620" y="58029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3831792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8.2 – Water Uptake</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97</a:t>
            </a:r>
            <a:endParaRPr lang="en-GB" sz="960" b="1" dirty="0">
              <a:latin typeface="Arial" panose="020B0604020202020204" pitchFamily="34" charset="0"/>
              <a:cs typeface="Arial" panose="020B0604020202020204" pitchFamily="34" charset="0"/>
            </a:endParaRPr>
          </a:p>
        </p:txBody>
      </p:sp>
      <p:sp>
        <p:nvSpPr>
          <p:cNvPr id="16" name="Rectangle 15"/>
          <p:cNvSpPr/>
          <p:nvPr/>
        </p:nvSpPr>
        <p:spPr>
          <a:xfrm>
            <a:off x="5999569" y="3717033"/>
            <a:ext cx="3144431"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8.6 </a:t>
            </a:r>
            <a:r>
              <a:rPr lang="en-US" sz="1600" dirty="0" smtClean="0"/>
              <a:t>A root tip (x 70).</a:t>
            </a:r>
            <a:endParaRPr lang="en-GB" sz="1600" dirty="0"/>
          </a:p>
        </p:txBody>
      </p:sp>
      <p:pic>
        <p:nvPicPr>
          <p:cNvPr id="3" name="Picture 2"/>
          <p:cNvPicPr>
            <a:picLocks noChangeAspect="1"/>
          </p:cNvPicPr>
          <p:nvPr/>
        </p:nvPicPr>
        <p:blipFill rotWithShape="1">
          <a:blip r:embed="rId3"/>
          <a:srcRect l="65578" b="7826"/>
          <a:stretch/>
        </p:blipFill>
        <p:spPr>
          <a:xfrm>
            <a:off x="7092280" y="1124745"/>
            <a:ext cx="1800200" cy="2520279"/>
          </a:xfrm>
          <a:prstGeom prst="rect">
            <a:avLst/>
          </a:prstGeom>
        </p:spPr>
      </p:pic>
      <p:sp>
        <p:nvSpPr>
          <p:cNvPr id="8" name="Rectangle 7"/>
          <p:cNvSpPr/>
          <p:nvPr/>
        </p:nvSpPr>
        <p:spPr>
          <a:xfrm>
            <a:off x="179512" y="1124744"/>
            <a:ext cx="5751247" cy="4932119"/>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The function of root hairs is to absorb water and minerals from the soil. Water moves into a root hair by osmosis. The cytoplasm and cell sap inside it are quite concentrated solutions. The water in the soil is normally a more dilute solution. Water therefore diffuses into the root hair, down its concentration gradient, through the partially permeable cell surface membrane (page 33).</a:t>
            </a:r>
          </a:p>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The root hairs are on the edge of the root. The xylem vessels are in the centre. Before the water can be taken to the rest of the plant, it must travel to these xylem vessels.</a:t>
            </a:r>
          </a:p>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The path it takes is shown in Figure 8.10. It travels by osmosis through the cortex, from cell to cell. Some of it may also just seep through the spaces between the cells, or through the cell walls, never actually entering a cell at all. </a:t>
            </a:r>
            <a:endParaRPr lang="en-GB" sz="185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a:off x="5990667" y="4032448"/>
            <a:ext cx="2880457" cy="2636912"/>
          </a:xfrm>
          <a:prstGeom prst="rect">
            <a:avLst/>
          </a:prstGeom>
        </p:spPr>
      </p:pic>
      <p:sp>
        <p:nvSpPr>
          <p:cNvPr id="11" name="Rectangle 10"/>
          <p:cNvSpPr/>
          <p:nvPr/>
        </p:nvSpPr>
        <p:spPr>
          <a:xfrm>
            <a:off x="1920295" y="6093296"/>
            <a:ext cx="4019857" cy="565146"/>
          </a:xfrm>
          <a:prstGeom prst="rect">
            <a:avLst/>
          </a:prstGeom>
        </p:spPr>
        <p:txBody>
          <a:bodyPr wrap="square" lIns="36000" tIns="36000" rIns="36000" bIns="36000">
            <a:spAutoFit/>
          </a:bodyPr>
          <a:lstStyle/>
          <a:p>
            <a:pPr indent="276225">
              <a:buClr>
                <a:srgbClr val="C00000"/>
              </a:buClr>
              <a:buFont typeface="Arial" panose="020B0604020202020204" pitchFamily="34" charset="0"/>
              <a:buChar char="►"/>
            </a:pPr>
            <a:r>
              <a:rPr lang="en-US" sz="1600" b="1" dirty="0"/>
              <a:t>Figure </a:t>
            </a:r>
            <a:r>
              <a:rPr lang="en-US" sz="1600" b="1" dirty="0" smtClean="0"/>
              <a:t>8.9 </a:t>
            </a:r>
            <a:r>
              <a:rPr lang="en-US" sz="1600" dirty="0"/>
              <a:t>Part of a transverse section across a root, showing root hairs (x 100).</a:t>
            </a:r>
            <a:endParaRPr lang="en-GB" sz="1600" dirty="0"/>
          </a:p>
        </p:txBody>
      </p:sp>
      <p:sp>
        <p:nvSpPr>
          <p:cNvPr id="7" name="TextBox 6"/>
          <p:cNvSpPr txBox="1"/>
          <p:nvPr/>
        </p:nvSpPr>
        <p:spPr>
          <a:xfrm>
            <a:off x="5796136" y="1268760"/>
            <a:ext cx="1236236" cy="2031325"/>
          </a:xfrm>
          <a:prstGeom prst="rect">
            <a:avLst/>
          </a:prstGeom>
          <a:noFill/>
        </p:spPr>
        <p:txBody>
          <a:bodyPr wrap="none" rtlCol="0">
            <a:spAutoFit/>
          </a:bodyPr>
          <a:lstStyle/>
          <a:p>
            <a:pPr algn="r"/>
            <a:r>
              <a:rPr lang="en-GB" dirty="0" smtClean="0"/>
              <a:t>Root hairs</a:t>
            </a:r>
          </a:p>
          <a:p>
            <a:pPr algn="r"/>
            <a:endParaRPr lang="en-GB" dirty="0"/>
          </a:p>
          <a:p>
            <a:pPr algn="r"/>
            <a:endParaRPr lang="en-GB" dirty="0" smtClean="0"/>
          </a:p>
          <a:p>
            <a:pPr algn="r"/>
            <a:r>
              <a:rPr lang="en-GB" dirty="0" smtClean="0"/>
              <a:t>Epidermis</a:t>
            </a:r>
          </a:p>
          <a:p>
            <a:pPr algn="r"/>
            <a:endParaRPr lang="en-GB" dirty="0"/>
          </a:p>
          <a:p>
            <a:pPr algn="r"/>
            <a:endParaRPr lang="en-GB" dirty="0" smtClean="0"/>
          </a:p>
          <a:p>
            <a:pPr algn="r"/>
            <a:r>
              <a:rPr lang="en-GB" dirty="0" smtClean="0"/>
              <a:t>Root Cap</a:t>
            </a:r>
            <a:endParaRPr lang="en-GB" dirty="0"/>
          </a:p>
        </p:txBody>
      </p:sp>
      <p:cxnSp>
        <p:nvCxnSpPr>
          <p:cNvPr id="10" name="Straight Connector 9"/>
          <p:cNvCxnSpPr/>
          <p:nvPr/>
        </p:nvCxnSpPr>
        <p:spPr>
          <a:xfrm>
            <a:off x="6995356" y="1484784"/>
            <a:ext cx="4569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995356" y="2348880"/>
            <a:ext cx="672988"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95356" y="3140968"/>
            <a:ext cx="312948" cy="720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hlinkClick r:id="rId5" action="ppaction://hlinksldjump"/>
          </p:cNvPr>
          <p:cNvSpPr txBox="1"/>
          <p:nvPr/>
        </p:nvSpPr>
        <p:spPr>
          <a:xfrm>
            <a:off x="163620" y="58029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4499727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8.2 – Water Uptake</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97</a:t>
            </a:r>
            <a:endParaRPr lang="en-GB" sz="960" b="1" dirty="0">
              <a:latin typeface="Arial" panose="020B0604020202020204" pitchFamily="34" charset="0"/>
              <a:cs typeface="Arial" panose="020B0604020202020204" pitchFamily="34" charset="0"/>
            </a:endParaRPr>
          </a:p>
        </p:txBody>
      </p:sp>
      <p:sp>
        <p:nvSpPr>
          <p:cNvPr id="16" name="Rectangle 15"/>
          <p:cNvSpPr/>
          <p:nvPr/>
        </p:nvSpPr>
        <p:spPr>
          <a:xfrm>
            <a:off x="5999569" y="3717033"/>
            <a:ext cx="3144431" cy="318924"/>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8.6 </a:t>
            </a:r>
            <a:r>
              <a:rPr lang="en-US" sz="1600" dirty="0" smtClean="0"/>
              <a:t>A root tip (x 70).</a:t>
            </a:r>
            <a:endParaRPr lang="en-GB" sz="1600" dirty="0"/>
          </a:p>
        </p:txBody>
      </p:sp>
      <p:pic>
        <p:nvPicPr>
          <p:cNvPr id="3" name="Picture 2"/>
          <p:cNvPicPr>
            <a:picLocks noChangeAspect="1"/>
          </p:cNvPicPr>
          <p:nvPr/>
        </p:nvPicPr>
        <p:blipFill rotWithShape="1">
          <a:blip r:embed="rId3"/>
          <a:srcRect l="65578" b="7826"/>
          <a:stretch/>
        </p:blipFill>
        <p:spPr>
          <a:xfrm>
            <a:off x="7092280" y="1124745"/>
            <a:ext cx="1800200" cy="2520279"/>
          </a:xfrm>
          <a:prstGeom prst="rect">
            <a:avLst/>
          </a:prstGeom>
        </p:spPr>
      </p:pic>
      <p:sp>
        <p:nvSpPr>
          <p:cNvPr id="8" name="Rectangle 7"/>
          <p:cNvSpPr/>
          <p:nvPr/>
        </p:nvSpPr>
        <p:spPr>
          <a:xfrm>
            <a:off x="179512" y="1124744"/>
            <a:ext cx="5751247" cy="4932119"/>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Eventually it reaches the xylem vessels in the middle of the root. These transport it all the way up through the stem and into the leaves.</a:t>
            </a:r>
          </a:p>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0 Once water reaches the xylem, it moves up xylem vessels in the same way that a drink moves up a straw when you suck it. When you suck a straw, you are reducing the pressure at the top of the straw. The liquid at the bottom of the straw is at a higher pressure, so it flows up the straw into your mouth.</a:t>
            </a:r>
          </a:p>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The same thing happens with the water in xylem </a:t>
            </a:r>
            <a:r>
              <a:rPr lang="en-US" sz="1850" dirty="0" smtClean="0">
                <a:latin typeface="Arial" panose="020B0604020202020204" pitchFamily="34" charset="0"/>
                <a:cs typeface="Arial" panose="020B0604020202020204" pitchFamily="34" charset="0"/>
              </a:rPr>
              <a:t>vessels</a:t>
            </a:r>
            <a:r>
              <a:rPr lang="en-US" sz="1850" dirty="0">
                <a:latin typeface="Arial" panose="020B0604020202020204" pitchFamily="34" charset="0"/>
                <a:cs typeface="Arial" panose="020B0604020202020204" pitchFamily="34" charset="0"/>
              </a:rPr>
              <a:t>. The pressure at the top of the vessels is lowered, while the pressure at the bottom stays high. Water therefore flows up the xylem vessels.</a:t>
            </a:r>
          </a:p>
          <a:p>
            <a:pPr marL="361950" indent="-361950">
              <a:buClr>
                <a:srgbClr val="C00000"/>
              </a:buClr>
              <a:buSzPct val="80000"/>
              <a:buFont typeface="Arial" panose="020B0604020202020204" pitchFamily="34" charset="0"/>
              <a:buChar char="►"/>
            </a:pPr>
            <a:r>
              <a:rPr lang="en-US" sz="1850" dirty="0">
                <a:latin typeface="Arial" panose="020B0604020202020204" pitchFamily="34" charset="0"/>
                <a:cs typeface="Arial" panose="020B0604020202020204" pitchFamily="34" charset="0"/>
              </a:rPr>
              <a:t>How is the pressure at the top of the xylem vessels reduced? It happens because of transpiration.</a:t>
            </a:r>
            <a:endParaRPr lang="en-GB" sz="185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a:off x="5990667" y="4032448"/>
            <a:ext cx="2880457" cy="2636912"/>
          </a:xfrm>
          <a:prstGeom prst="rect">
            <a:avLst/>
          </a:prstGeom>
        </p:spPr>
      </p:pic>
      <p:sp>
        <p:nvSpPr>
          <p:cNvPr id="11" name="Rectangle 10"/>
          <p:cNvSpPr/>
          <p:nvPr/>
        </p:nvSpPr>
        <p:spPr>
          <a:xfrm>
            <a:off x="1920295" y="6093296"/>
            <a:ext cx="4019857" cy="565146"/>
          </a:xfrm>
          <a:prstGeom prst="rect">
            <a:avLst/>
          </a:prstGeom>
        </p:spPr>
        <p:txBody>
          <a:bodyPr wrap="square" lIns="36000" tIns="36000" rIns="36000" bIns="36000">
            <a:spAutoFit/>
          </a:bodyPr>
          <a:lstStyle/>
          <a:p>
            <a:pPr indent="276225">
              <a:buClr>
                <a:srgbClr val="C00000"/>
              </a:buClr>
              <a:buFont typeface="Arial" panose="020B0604020202020204" pitchFamily="34" charset="0"/>
              <a:buChar char="►"/>
            </a:pPr>
            <a:r>
              <a:rPr lang="en-US" sz="1600" b="1" dirty="0"/>
              <a:t>Figure </a:t>
            </a:r>
            <a:r>
              <a:rPr lang="en-US" sz="1600" b="1" dirty="0" smtClean="0"/>
              <a:t>8.9 </a:t>
            </a:r>
            <a:r>
              <a:rPr lang="en-US" sz="1600" dirty="0"/>
              <a:t>Part of a transverse section across a root, showing root hairs (x 100).</a:t>
            </a:r>
            <a:endParaRPr lang="en-GB" sz="1600" dirty="0"/>
          </a:p>
        </p:txBody>
      </p:sp>
      <p:sp>
        <p:nvSpPr>
          <p:cNvPr id="7" name="TextBox 6"/>
          <p:cNvSpPr txBox="1"/>
          <p:nvPr/>
        </p:nvSpPr>
        <p:spPr>
          <a:xfrm>
            <a:off x="5796136" y="1268760"/>
            <a:ext cx="1236236" cy="2031325"/>
          </a:xfrm>
          <a:prstGeom prst="rect">
            <a:avLst/>
          </a:prstGeom>
          <a:noFill/>
        </p:spPr>
        <p:txBody>
          <a:bodyPr wrap="none" rtlCol="0">
            <a:spAutoFit/>
          </a:bodyPr>
          <a:lstStyle/>
          <a:p>
            <a:pPr algn="r"/>
            <a:r>
              <a:rPr lang="en-GB" dirty="0" smtClean="0"/>
              <a:t>Root hairs</a:t>
            </a:r>
          </a:p>
          <a:p>
            <a:pPr algn="r"/>
            <a:endParaRPr lang="en-GB" dirty="0"/>
          </a:p>
          <a:p>
            <a:pPr algn="r"/>
            <a:endParaRPr lang="en-GB" dirty="0" smtClean="0"/>
          </a:p>
          <a:p>
            <a:pPr algn="r"/>
            <a:r>
              <a:rPr lang="en-GB" dirty="0" smtClean="0"/>
              <a:t>Epidermis</a:t>
            </a:r>
          </a:p>
          <a:p>
            <a:pPr algn="r"/>
            <a:endParaRPr lang="en-GB" dirty="0"/>
          </a:p>
          <a:p>
            <a:pPr algn="r"/>
            <a:endParaRPr lang="en-GB" dirty="0" smtClean="0"/>
          </a:p>
          <a:p>
            <a:pPr algn="r"/>
            <a:r>
              <a:rPr lang="en-GB" dirty="0" smtClean="0"/>
              <a:t>Root Cap</a:t>
            </a:r>
            <a:endParaRPr lang="en-GB" dirty="0"/>
          </a:p>
        </p:txBody>
      </p:sp>
      <p:cxnSp>
        <p:nvCxnSpPr>
          <p:cNvPr id="10" name="Straight Connector 9"/>
          <p:cNvCxnSpPr/>
          <p:nvPr/>
        </p:nvCxnSpPr>
        <p:spPr>
          <a:xfrm>
            <a:off x="6995356" y="1484784"/>
            <a:ext cx="4569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995356" y="2348880"/>
            <a:ext cx="672988"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95356" y="3140968"/>
            <a:ext cx="312948" cy="720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hlinkClick r:id="rId5" action="ppaction://hlinksldjump"/>
          </p:cNvPr>
          <p:cNvSpPr txBox="1"/>
          <p:nvPr/>
        </p:nvSpPr>
        <p:spPr>
          <a:xfrm>
            <a:off x="163620" y="580294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7161231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8.2 - Activity</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100</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12000" cy="5580000"/>
          </a:xfrm>
          <a:prstGeom prst="rect">
            <a:avLst/>
          </a:prstGeom>
          <a:solidFill>
            <a:srgbClr val="C1D6FF"/>
          </a:solidFill>
          <a:ln w="57150">
            <a:solidFill>
              <a:srgbClr val="002060"/>
            </a:solidFill>
          </a:ln>
        </p:spPr>
        <p:txBody>
          <a:bodyPr wrap="square">
            <a:spAutoFit/>
          </a:bodyPr>
          <a:lstStyle/>
          <a:p>
            <a:pPr>
              <a:buClr>
                <a:srgbClr val="0070C0"/>
              </a:buClr>
              <a:tabLst>
                <a:tab pos="812800" algn="l"/>
                <a:tab pos="4300538" algn="l"/>
              </a:tabLst>
            </a:pPr>
            <a:r>
              <a:rPr lang="en-US" b="1" dirty="0"/>
              <a:t>To see which part of a stem transports water and solutes</a:t>
            </a:r>
          </a:p>
          <a:p>
            <a:pPr>
              <a:buClr>
                <a:srgbClr val="0070C0"/>
              </a:buClr>
              <a:tabLst>
                <a:tab pos="812800" algn="l"/>
                <a:tab pos="4300538" algn="l"/>
              </a:tabLst>
            </a:pPr>
            <a:r>
              <a:rPr lang="en-US" b="1" dirty="0"/>
              <a:t>Skills</a:t>
            </a:r>
          </a:p>
          <a:p>
            <a:pPr marL="457200" indent="-457200">
              <a:buClr>
                <a:srgbClr val="0070C0"/>
              </a:buClr>
              <a:buFont typeface="Wingdings" panose="05000000000000000000" pitchFamily="2" charset="2"/>
              <a:buChar char="§"/>
              <a:tabLst>
                <a:tab pos="812800" algn="l"/>
                <a:tab pos="4300538" algn="l"/>
              </a:tabLst>
            </a:pPr>
            <a:r>
              <a:rPr lang="en-US" dirty="0"/>
              <a:t>A03.1 Using techniques, apparatus and materials A03.2 Planning</a:t>
            </a:r>
          </a:p>
          <a:p>
            <a:pPr marL="457200" indent="-457200">
              <a:buClr>
                <a:srgbClr val="0070C0"/>
              </a:buClr>
              <a:buFont typeface="Wingdings" panose="05000000000000000000" pitchFamily="2" charset="2"/>
              <a:buChar char="§"/>
              <a:tabLst>
                <a:tab pos="812800" algn="l"/>
                <a:tab pos="4300538" algn="l"/>
              </a:tabLst>
            </a:pPr>
            <a:r>
              <a:rPr lang="en-US" dirty="0"/>
              <a:t>A03.3 Observing, measuring and recording</a:t>
            </a:r>
          </a:p>
          <a:p>
            <a:pPr marL="457200" indent="-457200">
              <a:buClr>
                <a:srgbClr val="0070C0"/>
              </a:buClr>
              <a:buFont typeface="Wingdings" panose="05000000000000000000" pitchFamily="2" charset="2"/>
              <a:buChar char="§"/>
              <a:tabLst>
                <a:tab pos="812800" algn="l"/>
                <a:tab pos="4300538" algn="l"/>
              </a:tabLst>
            </a:pPr>
            <a:r>
              <a:rPr lang="en-US" dirty="0"/>
              <a:t>A03.4 Interpreting and evaluating observations and data</a:t>
            </a:r>
          </a:p>
          <a:p>
            <a:pPr marL="457200" indent="-457200">
              <a:buClr>
                <a:srgbClr val="0070C0"/>
              </a:buClr>
              <a:buFont typeface="Wingdings" panose="05000000000000000000" pitchFamily="2" charset="2"/>
              <a:buChar char="§"/>
              <a:tabLst>
                <a:tab pos="812800" algn="l"/>
                <a:tab pos="4300538" algn="l"/>
              </a:tabLst>
            </a:pPr>
            <a:r>
              <a:rPr lang="en-US" dirty="0"/>
              <a:t>A03.5 Evaluating methods</a:t>
            </a:r>
          </a:p>
          <a:p>
            <a:pPr>
              <a:buClr>
                <a:srgbClr val="0070C0"/>
              </a:buClr>
              <a:tabLst>
                <a:tab pos="812800" algn="l"/>
                <a:tab pos="4300538" algn="l"/>
              </a:tabLst>
            </a:pPr>
            <a:r>
              <a:rPr lang="en-US" dirty="0" smtClean="0"/>
              <a:t>Take </a:t>
            </a:r>
            <a:r>
              <a:rPr lang="en-US" dirty="0"/>
              <a:t>care with the sharp blade when cutting the stem sections.</a:t>
            </a:r>
          </a:p>
          <a:p>
            <a:pPr marL="457200" indent="-457200">
              <a:buClr>
                <a:srgbClr val="0070C0"/>
              </a:buClr>
              <a:buFont typeface="+mj-lt"/>
              <a:buAutoNum type="arabicPeriod"/>
              <a:tabLst>
                <a:tab pos="812800" algn="l"/>
                <a:tab pos="4300538" algn="l"/>
              </a:tabLst>
            </a:pPr>
            <a:r>
              <a:rPr lang="en-US" dirty="0"/>
              <a:t>Take a plant, such as </a:t>
            </a:r>
            <a:r>
              <a:rPr lang="en-US" i="1" dirty="0"/>
              <a:t>Impatiens</a:t>
            </a:r>
            <a:r>
              <a:rPr lang="en-US" dirty="0"/>
              <a:t>, with a root system intact. Wash the roots thoroughly.</a:t>
            </a:r>
          </a:p>
          <a:p>
            <a:pPr marL="457200" indent="-457200">
              <a:buClr>
                <a:srgbClr val="0070C0"/>
              </a:buClr>
              <a:buFont typeface="+mj-lt"/>
              <a:buAutoNum type="arabicPeriod"/>
              <a:tabLst>
                <a:tab pos="812800" algn="l"/>
                <a:tab pos="4300538" algn="l"/>
              </a:tabLst>
            </a:pPr>
            <a:r>
              <a:rPr lang="en-US" dirty="0"/>
              <a:t>Put the roots of the plant into eosin solution. Leave overnight.</a:t>
            </a:r>
          </a:p>
          <a:p>
            <a:pPr marL="457200" indent="-457200">
              <a:buClr>
                <a:srgbClr val="0070C0"/>
              </a:buClr>
              <a:buFont typeface="+mj-lt"/>
              <a:buAutoNum type="arabicPeriod"/>
              <a:tabLst>
                <a:tab pos="812800" algn="l"/>
                <a:tab pos="4300538" algn="l"/>
              </a:tabLst>
            </a:pPr>
            <a:r>
              <a:rPr lang="en-US" dirty="0"/>
              <a:t>Set up a microscope.</a:t>
            </a:r>
          </a:p>
          <a:p>
            <a:pPr marL="457200" indent="-457200">
              <a:buClr>
                <a:srgbClr val="0070C0"/>
              </a:buClr>
              <a:buFont typeface="+mj-lt"/>
              <a:buAutoNum type="arabicPeriod"/>
              <a:tabLst>
                <a:tab pos="812800" algn="l"/>
                <a:tab pos="4300538" algn="l"/>
              </a:tabLst>
            </a:pPr>
            <a:r>
              <a:rPr lang="en-US" dirty="0"/>
              <a:t>Remove the plant from the eosin solution, and wash the roots thoroughly.</a:t>
            </a:r>
          </a:p>
          <a:p>
            <a:pPr marL="457200" indent="-457200">
              <a:buClr>
                <a:srgbClr val="0070C0"/>
              </a:buClr>
              <a:buFont typeface="+mj-lt"/>
              <a:buAutoNum type="arabicPeriod"/>
              <a:tabLst>
                <a:tab pos="812800" algn="l"/>
                <a:tab pos="4300538" algn="l"/>
              </a:tabLst>
            </a:pPr>
            <a:r>
              <a:rPr lang="en-US" dirty="0"/>
              <a:t>Use a razor blade to cut across the stem of the plant about half-way up. Take great care when using a razor blade and do not touch its edges.</a:t>
            </a:r>
          </a:p>
          <a:p>
            <a:pPr marL="457200" indent="-457200">
              <a:buClr>
                <a:srgbClr val="0070C0"/>
              </a:buClr>
              <a:buFont typeface="+mj-lt"/>
              <a:buAutoNum type="arabicPeriod"/>
              <a:tabLst>
                <a:tab pos="812800" algn="l"/>
                <a:tab pos="4300538" algn="l"/>
              </a:tabLst>
            </a:pPr>
            <a:r>
              <a:rPr lang="en-US" dirty="0"/>
              <a:t>Now cut very thin sections across the stem. Try to get them so thin that you can see through them. It does not matter if your section is not a complete circle.</a:t>
            </a:r>
          </a:p>
          <a:p>
            <a:pPr marL="457200" indent="-457200">
              <a:buClr>
                <a:srgbClr val="0070C0"/>
              </a:buClr>
              <a:buFont typeface="+mj-lt"/>
              <a:buAutoNum type="arabicPeriod"/>
              <a:tabLst>
                <a:tab pos="812800" algn="l"/>
                <a:tab pos="4300538" algn="l"/>
              </a:tabLst>
            </a:pPr>
            <a:r>
              <a:rPr lang="en-US" dirty="0"/>
              <a:t>Choose your thinnest section, and mount it in a drop of water on a microscope slide. Cover with a coverslip.</a:t>
            </a:r>
          </a:p>
          <a:p>
            <a:pPr marL="457200" indent="-457200">
              <a:buClr>
                <a:srgbClr val="0070C0"/>
              </a:buClr>
              <a:buFont typeface="+mj-lt"/>
              <a:buAutoNum type="arabicPeriod"/>
              <a:tabLst>
                <a:tab pos="812800" algn="l"/>
                <a:tab pos="4300538" algn="l"/>
              </a:tabLst>
            </a:pPr>
            <a:r>
              <a:rPr lang="en-US" dirty="0" smtClean="0"/>
              <a:t>8 </a:t>
            </a:r>
            <a:r>
              <a:rPr lang="en-US" dirty="0"/>
              <a:t>Observe the section under a microscope. Make a labelled drawing of your section.</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a:t>
            </a:r>
            <a:endParaRPr lang="en-GB" b="1" dirty="0">
              <a:latin typeface="Arial" panose="020B0604020202020204" pitchFamily="34" charset="0"/>
              <a:cs typeface="Arial" panose="020B0604020202020204" pitchFamily="34" charset="0"/>
            </a:endParaRPr>
          </a:p>
        </p:txBody>
      </p:sp>
      <p:sp>
        <p:nvSpPr>
          <p:cNvPr id="11" name="TextBox 10">
            <a:hlinkClick r:id="rId3" action="ppaction://hlinksldjump"/>
          </p:cNvPr>
          <p:cNvSpPr txBox="1"/>
          <p:nvPr/>
        </p:nvSpPr>
        <p:spPr>
          <a:xfrm>
            <a:off x="8156508" y="155679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8.2 – Activity -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100</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12000" cy="5544000"/>
          </a:xfrm>
          <a:prstGeom prst="rect">
            <a:avLst/>
          </a:prstGeom>
          <a:solidFill>
            <a:srgbClr val="C1D6FF"/>
          </a:solidFill>
          <a:ln w="57150">
            <a:solidFill>
              <a:srgbClr val="002060"/>
            </a:solidFill>
          </a:ln>
        </p:spPr>
        <p:txBody>
          <a:bodyPr wrap="square">
            <a:spAutoFit/>
          </a:bodyPr>
          <a:lstStyle/>
          <a:p>
            <a:pPr>
              <a:buClr>
                <a:srgbClr val="0070C0"/>
              </a:buClr>
              <a:tabLst>
                <a:tab pos="812800" algn="l"/>
                <a:tab pos="4300538" algn="l"/>
              </a:tabLst>
            </a:pPr>
            <a:r>
              <a:rPr lang="en-US" sz="2030" b="1" dirty="0" smtClean="0"/>
              <a:t>Questions</a:t>
            </a:r>
            <a:endParaRPr lang="en-US" sz="2030" b="1" dirty="0"/>
          </a:p>
          <a:p>
            <a:pPr marL="449263" indent="-449263">
              <a:buClr>
                <a:srgbClr val="0070C0"/>
              </a:buClr>
              <a:tabLst>
                <a:tab pos="812800" algn="l"/>
                <a:tab pos="4300538" algn="l"/>
              </a:tabLst>
            </a:pPr>
            <a:r>
              <a:rPr lang="en-US" sz="2030" b="1" dirty="0" smtClean="0"/>
              <a:t>A1</a:t>
            </a:r>
            <a:r>
              <a:rPr lang="en-US" sz="2030" dirty="0" smtClean="0"/>
              <a:t> 	Which </a:t>
            </a:r>
            <a:r>
              <a:rPr lang="en-US" sz="2030" dirty="0"/>
              <a:t>part of the stem contained the dye? What does this tell you about the transport of water and solutes (substances dissolved in water) up a stem?</a:t>
            </a:r>
          </a:p>
          <a:p>
            <a:pPr marL="449263" indent="-449263">
              <a:buClr>
                <a:srgbClr val="0070C0"/>
              </a:buClr>
              <a:tabLst>
                <a:tab pos="812800" algn="l"/>
                <a:tab pos="4300538" algn="l"/>
              </a:tabLst>
            </a:pPr>
            <a:r>
              <a:rPr lang="en-US" sz="2030" b="1" dirty="0"/>
              <a:t>A2</a:t>
            </a:r>
            <a:r>
              <a:rPr lang="en-US" sz="2030" dirty="0"/>
              <a:t> </a:t>
            </a:r>
            <a:r>
              <a:rPr lang="en-US" sz="2030" dirty="0" smtClean="0"/>
              <a:t>	Why </a:t>
            </a:r>
            <a:r>
              <a:rPr lang="en-US" sz="2030" dirty="0"/>
              <a:t>was it important to wash the roots of the </a:t>
            </a:r>
            <a:r>
              <a:rPr lang="en-US" sz="2030" dirty="0" smtClean="0"/>
              <a:t>plant:</a:t>
            </a:r>
          </a:p>
          <a:p>
            <a:pPr marL="811213" indent="-342900">
              <a:buClr>
                <a:srgbClr val="C00000"/>
              </a:buClr>
              <a:buFont typeface="+mj-lt"/>
              <a:buAutoNum type="alphaLcPeriod"/>
              <a:tabLst>
                <a:tab pos="812800" algn="l"/>
                <a:tab pos="4300538" algn="l"/>
              </a:tabLst>
            </a:pPr>
            <a:r>
              <a:rPr lang="en-US" sz="2030" dirty="0" smtClean="0"/>
              <a:t>before </a:t>
            </a:r>
            <a:r>
              <a:rPr lang="en-US" sz="2030" dirty="0"/>
              <a:t>putting it into the eosin solution, and </a:t>
            </a:r>
            <a:endParaRPr lang="en-US" sz="2030" dirty="0" smtClean="0"/>
          </a:p>
          <a:p>
            <a:pPr marL="811213" indent="-342900">
              <a:buClr>
                <a:srgbClr val="C00000"/>
              </a:buClr>
              <a:buFont typeface="+mj-lt"/>
              <a:buAutoNum type="alphaLcPeriod"/>
              <a:tabLst>
                <a:tab pos="812800" algn="l"/>
                <a:tab pos="4300538" algn="l"/>
              </a:tabLst>
            </a:pPr>
            <a:r>
              <a:rPr lang="en-US" sz="2030" dirty="0" smtClean="0"/>
              <a:t>before </a:t>
            </a:r>
            <a:r>
              <a:rPr lang="en-US" sz="2030" dirty="0"/>
              <a:t>cutting sections?</a:t>
            </a:r>
          </a:p>
          <a:p>
            <a:pPr marL="449263" indent="-449263">
              <a:buClr>
                <a:srgbClr val="0070C0"/>
              </a:buClr>
              <a:tabLst>
                <a:tab pos="812800" algn="l"/>
                <a:tab pos="4300538" algn="l"/>
              </a:tabLst>
            </a:pPr>
            <a:r>
              <a:rPr lang="en-US" sz="2030" b="1" dirty="0" smtClean="0"/>
              <a:t>A3</a:t>
            </a:r>
            <a:r>
              <a:rPr lang="en-US" sz="2030" dirty="0" smtClean="0"/>
              <a:t>	Design </a:t>
            </a:r>
            <a:r>
              <a:rPr lang="en-US" sz="2030" dirty="0"/>
              <a:t>an experiment to investigate the effect of one factor (for example, light intensity, temperature, wind speed) on the rate at which the dye is transported up the stem. Remember to write down your hypothesis, and to think about variables. When you have completed your plan, ask your teacher to check it for you. Then carry out your experiment and record and display your results. Write down your conclusions, and discuss them in the light of your knowledge about transport in plants.</a:t>
            </a:r>
          </a:p>
          <a:p>
            <a:pPr marL="457200" indent="-457200">
              <a:buClr>
                <a:srgbClr val="0070C0"/>
              </a:buClr>
              <a:buFont typeface="Wingdings" panose="05000000000000000000" pitchFamily="2" charset="2"/>
              <a:buChar char="§"/>
              <a:tabLst>
                <a:tab pos="812800" algn="l"/>
                <a:tab pos="4300538" algn="l"/>
              </a:tabLst>
            </a:pPr>
            <a:r>
              <a:rPr lang="en-US" sz="2030" dirty="0"/>
              <a:t>You should also evaluate the reliability of your results and suggest how you could improve your experiment if you were able to do it again.</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a:t>
            </a:r>
            <a:endParaRPr lang="en-GB"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156508" y="22379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33994351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97</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12968" cy="5509200"/>
          </a:xfrm>
          <a:prstGeom prst="rect">
            <a:avLst/>
          </a:prstGeom>
        </p:spPr>
        <p:txBody>
          <a:bodyPr wrap="square">
            <a:spAutoFit/>
          </a:bodyPr>
          <a:lstStyle/>
          <a:p>
            <a:pPr marL="361950" indent="-361950">
              <a:buClr>
                <a:srgbClr val="C00000"/>
              </a:buClr>
              <a:buSzPct val="80000"/>
              <a:buFont typeface="Arial" panose="020B0604020202020204" pitchFamily="34" charset="0"/>
              <a:buChar char="►"/>
            </a:pPr>
            <a:r>
              <a:rPr lang="en-US" sz="2200" dirty="0">
                <a:latin typeface="Arial" panose="020B0604020202020204" pitchFamily="34" charset="0"/>
                <a:cs typeface="Arial" panose="020B0604020202020204" pitchFamily="34" charset="0"/>
              </a:rPr>
              <a:t>Transpiration is the evaporation of water from a </a:t>
            </a:r>
            <a:r>
              <a:rPr lang="en-US" sz="2200" dirty="0" smtClean="0">
                <a:latin typeface="Arial" panose="020B0604020202020204" pitchFamily="34" charset="0"/>
                <a:cs typeface="Arial" panose="020B0604020202020204" pitchFamily="34" charset="0"/>
              </a:rPr>
              <a:t>plant. Most </a:t>
            </a:r>
            <a:r>
              <a:rPr lang="en-US" sz="2200" dirty="0">
                <a:latin typeface="Arial" panose="020B0604020202020204" pitchFamily="34" charset="0"/>
                <a:cs typeface="Arial" panose="020B0604020202020204" pitchFamily="34" charset="0"/>
              </a:rPr>
              <a:t>of this evaporation takes place from the leaves.</a:t>
            </a:r>
          </a:p>
          <a:p>
            <a:pPr marL="361950" indent="-361950">
              <a:buClr>
                <a:srgbClr val="C00000"/>
              </a:buClr>
              <a:buSzPct val="80000"/>
              <a:buFont typeface="Arial" panose="020B0604020202020204" pitchFamily="34" charset="0"/>
              <a:buChar char="►"/>
            </a:pPr>
            <a:r>
              <a:rPr lang="en-US" sz="2200" dirty="0">
                <a:latin typeface="Arial" panose="020B0604020202020204" pitchFamily="34" charset="0"/>
                <a:cs typeface="Arial" panose="020B0604020202020204" pitchFamily="34" charset="0"/>
              </a:rPr>
              <a:t>If you look back at Figure 6.6 (page 61), you will see that there are openings on the surface of the leaf called stomata. There are usually more stomata on the underside of the leaf, in the lower epidermis. The mesophyll cells inside the leaf are each covered with a thin film of moisture.</a:t>
            </a:r>
          </a:p>
          <a:p>
            <a:pPr marL="361950" indent="-361950">
              <a:buClr>
                <a:srgbClr val="C00000"/>
              </a:buClr>
              <a:buSzPct val="80000"/>
              <a:buFont typeface="Arial" panose="020B0604020202020204" pitchFamily="34" charset="0"/>
              <a:buChar char="►"/>
            </a:pPr>
            <a:r>
              <a:rPr lang="en-US" sz="2200" dirty="0">
                <a:latin typeface="Arial" panose="020B0604020202020204" pitchFamily="34" charset="0"/>
                <a:cs typeface="Arial" panose="020B0604020202020204" pitchFamily="34" charset="0"/>
              </a:rPr>
              <a:t>Some of this film of moisture evaporates from the cells, and this water vapour diffuses out of the leaf through the stomata. Water from the xylem vessels in the leaf will travel to the cells by osmosis to replace it.</a:t>
            </a:r>
          </a:p>
          <a:p>
            <a:pPr marL="361950" indent="-361950">
              <a:buClr>
                <a:srgbClr val="C00000"/>
              </a:buClr>
              <a:buSzPct val="80000"/>
              <a:buFont typeface="Arial" panose="020B0604020202020204" pitchFamily="34" charset="0"/>
              <a:buChar char="►"/>
            </a:pPr>
            <a:r>
              <a:rPr lang="en-US" sz="2200" dirty="0">
                <a:latin typeface="Arial" panose="020B0604020202020204" pitchFamily="34" charset="0"/>
                <a:cs typeface="Arial" panose="020B0604020202020204" pitchFamily="34" charset="0"/>
              </a:rPr>
              <a:t>Water is constantly being taken from the top of the </a:t>
            </a:r>
            <a:r>
              <a:rPr lang="en-US" sz="2200" dirty="0" smtClean="0">
                <a:latin typeface="Arial" panose="020B0604020202020204" pitchFamily="34" charset="0"/>
                <a:cs typeface="Arial" panose="020B0604020202020204" pitchFamily="34" charset="0"/>
              </a:rPr>
              <a:t>xylem </a:t>
            </a:r>
            <a:r>
              <a:rPr lang="en-US" sz="2200" dirty="0">
                <a:latin typeface="Arial" panose="020B0604020202020204" pitchFamily="34" charset="0"/>
                <a:cs typeface="Arial" panose="020B0604020202020204" pitchFamily="34" charset="0"/>
              </a:rPr>
              <a:t>vessels, to supply the cells in the leaves. This reduces the effective pressure at the top of the xylem vessels, so that water flows up them. This process is known as the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transpiration </a:t>
            </a:r>
            <a:r>
              <a:rPr lang="en-US" sz="2200" dirty="0">
                <a:latin typeface="Arial" panose="020B0604020202020204" pitchFamily="34" charset="0"/>
                <a:cs typeface="Arial" panose="020B0604020202020204" pitchFamily="34" charset="0"/>
              </a:rPr>
              <a:t>stream (Figure 8.11).</a:t>
            </a:r>
            <a:endParaRPr lang="en-GB" sz="2200"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5707931" y="6093296"/>
            <a:ext cx="180876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Transpiration</a:t>
            </a:r>
            <a:endParaRPr lang="en-GB" sz="2000" b="1" dirty="0"/>
          </a:p>
        </p:txBody>
      </p:sp>
      <p:sp>
        <p:nvSpPr>
          <p:cNvPr id="18" name="TextBox 17">
            <a:hlinkClick r:id="rId4" action="ppaction://hlinkfile"/>
          </p:cNvPr>
          <p:cNvSpPr txBox="1"/>
          <p:nvPr/>
        </p:nvSpPr>
        <p:spPr>
          <a:xfrm>
            <a:off x="7808657" y="6093296"/>
            <a:ext cx="105509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Leaves</a:t>
            </a:r>
            <a:endParaRPr lang="en-GB" sz="2000" b="1" dirty="0"/>
          </a:p>
        </p:txBody>
      </p:sp>
      <p:sp>
        <p:nvSpPr>
          <p:cNvPr id="7" name="TextBox 6">
            <a:hlinkClick r:id="rId5" action="ppaction://hlinksldjump"/>
          </p:cNvPr>
          <p:cNvSpPr txBox="1"/>
          <p:nvPr/>
        </p:nvSpPr>
        <p:spPr>
          <a:xfrm>
            <a:off x="8300524" y="137386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3444631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97</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lum bright="-47000" contrast="75000"/>
          </a:blip>
          <a:srcRect l="8263" t="20586" r="13775" b="7980"/>
          <a:stretch/>
        </p:blipFill>
        <p:spPr>
          <a:xfrm>
            <a:off x="179512" y="1124743"/>
            <a:ext cx="8666374" cy="5112569"/>
          </a:xfrm>
          <a:prstGeom prst="rect">
            <a:avLst/>
          </a:prstGeom>
        </p:spPr>
      </p:pic>
      <p:sp>
        <p:nvSpPr>
          <p:cNvPr id="9" name="Rectangle 8"/>
          <p:cNvSpPr/>
          <p:nvPr/>
        </p:nvSpPr>
        <p:spPr>
          <a:xfrm>
            <a:off x="185418" y="6311726"/>
            <a:ext cx="5826742" cy="38048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8.10 - </a:t>
            </a:r>
            <a:r>
              <a:rPr lang="en-US" sz="2000" dirty="0" smtClean="0"/>
              <a:t>How water is absorbed by a plant</a:t>
            </a:r>
            <a:endParaRPr lang="en-GB" sz="2000" dirty="0"/>
          </a:p>
        </p:txBody>
      </p:sp>
      <p:sp>
        <p:nvSpPr>
          <p:cNvPr id="10" name="TextBox 9">
            <a:hlinkClick r:id="rId4" action="ppaction://hlinkfile"/>
          </p:cNvPr>
          <p:cNvSpPr txBox="1"/>
          <p:nvPr/>
        </p:nvSpPr>
        <p:spPr>
          <a:xfrm>
            <a:off x="6266440" y="6258798"/>
            <a:ext cx="2626040"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600" b="1" dirty="0" smtClean="0"/>
              <a:t>How Plants absorb water</a:t>
            </a:r>
            <a:endParaRPr lang="en-GB" sz="1600" b="1" dirty="0"/>
          </a:p>
        </p:txBody>
      </p:sp>
      <p:sp>
        <p:nvSpPr>
          <p:cNvPr id="7" name="TextBox 6">
            <a:hlinkClick r:id="rId5" action="ppaction://hlinksldjump"/>
          </p:cNvPr>
          <p:cNvSpPr txBox="1"/>
          <p:nvPr/>
        </p:nvSpPr>
        <p:spPr>
          <a:xfrm>
            <a:off x="179512"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11233930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98</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85418" y="6311726"/>
            <a:ext cx="5826742" cy="38048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8.11 – </a:t>
            </a:r>
            <a:r>
              <a:rPr lang="en-US" sz="2000" dirty="0" smtClean="0"/>
              <a:t>the transpiration stream</a:t>
            </a:r>
            <a:endParaRPr lang="en-GB" sz="2000" dirty="0"/>
          </a:p>
        </p:txBody>
      </p:sp>
      <p:pic>
        <p:nvPicPr>
          <p:cNvPr id="2" name="Picture 1"/>
          <p:cNvPicPr>
            <a:picLocks noChangeAspect="1"/>
          </p:cNvPicPr>
          <p:nvPr/>
        </p:nvPicPr>
        <p:blipFill rotWithShape="1">
          <a:blip r:embed="rId3">
            <a:lum bright="-47000" contrast="75000"/>
          </a:blip>
          <a:srcRect r="3247" b="6741"/>
          <a:stretch/>
        </p:blipFill>
        <p:spPr>
          <a:xfrm>
            <a:off x="179512" y="1124744"/>
            <a:ext cx="4968552" cy="5071978"/>
          </a:xfrm>
          <a:prstGeom prst="rect">
            <a:avLst/>
          </a:prstGeom>
        </p:spPr>
      </p:pic>
      <p:sp>
        <p:nvSpPr>
          <p:cNvPr id="4" name="Round Same Side Corner Rectangle 3"/>
          <p:cNvSpPr/>
          <p:nvPr/>
        </p:nvSpPr>
        <p:spPr>
          <a:xfrm>
            <a:off x="5220072" y="1124744"/>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5220072" y="1579430"/>
            <a:ext cx="3672408" cy="3289730"/>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p:cNvSpPr txBox="1"/>
          <p:nvPr/>
        </p:nvSpPr>
        <p:spPr>
          <a:xfrm>
            <a:off x="5364088" y="1642968"/>
            <a:ext cx="3431468" cy="3046988"/>
          </a:xfrm>
          <a:prstGeom prst="rect">
            <a:avLst/>
          </a:prstGeom>
          <a:noFill/>
        </p:spPr>
        <p:txBody>
          <a:bodyPr wrap="square" rtlCol="0">
            <a:spAutoFit/>
          </a:bodyPr>
          <a:lstStyle/>
          <a:p>
            <a:r>
              <a:rPr lang="en-US" sz="2400" b="1" dirty="0" smtClean="0"/>
              <a:t>Transpiration</a:t>
            </a:r>
            <a:r>
              <a:rPr lang="en-US" sz="2400" dirty="0" smtClean="0"/>
              <a:t> </a:t>
            </a:r>
            <a:r>
              <a:rPr lang="en-US" sz="2400" dirty="0"/>
              <a:t>- loss of water from plant leaves by evaporation of water at the surfaces of the mesophyll cells followed by loss of water vapour through the stomata</a:t>
            </a:r>
            <a:endParaRPr lang="en-GB" sz="2400" dirty="0"/>
          </a:p>
        </p:txBody>
      </p:sp>
      <p:sp>
        <p:nvSpPr>
          <p:cNvPr id="10" name="TextBox 9">
            <a:hlinkClick r:id="rId4" action="ppaction://hlinksldjump"/>
          </p:cNvPr>
          <p:cNvSpPr txBox="1"/>
          <p:nvPr/>
        </p:nvSpPr>
        <p:spPr>
          <a:xfrm>
            <a:off x="8244408"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9867861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98</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6815844" cy="5355312"/>
          </a:xfrm>
          <a:prstGeom prst="rect">
            <a:avLst/>
          </a:prstGeom>
        </p:spPr>
        <p:txBody>
          <a:bodyPr wrap="square">
            <a:spAutoFit/>
          </a:bodyPr>
          <a:lstStyle/>
          <a:p>
            <a:pPr>
              <a:buClr>
                <a:srgbClr val="C00000"/>
              </a:buClr>
              <a:buSzPct val="80000"/>
            </a:pPr>
            <a:r>
              <a:rPr lang="en-US" sz="1900" b="1" dirty="0">
                <a:solidFill>
                  <a:srgbClr val="002060"/>
                </a:solidFill>
                <a:latin typeface="Arial" panose="020B0604020202020204" pitchFamily="34" charset="0"/>
                <a:cs typeface="Arial" panose="020B0604020202020204" pitchFamily="34" charset="0"/>
              </a:rPr>
              <a:t>Water potential gradient</a:t>
            </a:r>
          </a:p>
          <a:p>
            <a:pPr marL="361950" indent="-3619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You can think of the way that water moves into a root hair, across to the xylem vessels, up to the leaves and then out into the air in terms of water potential.</a:t>
            </a:r>
          </a:p>
          <a:p>
            <a:pPr marL="361950" indent="-3619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You may remember that water moves down a water potential gradient, from a high water potential to a low water potential (page 31). All along this pathway, the water is moving down a water potential gradient from one place to another. The highest water potential is in the solution in the soil, and the lower water potential is in the air.</a:t>
            </a:r>
          </a:p>
          <a:p>
            <a:pPr marL="361950" indent="-3619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The low water potential in the leaves is caused by the loss of water vapour from the leaves by transpiration. This produces a ‘</a:t>
            </a:r>
            <a:r>
              <a:rPr lang="en-US" sz="1900" dirty="0" err="1">
                <a:latin typeface="Arial" panose="020B0604020202020204" pitchFamily="34" charset="0"/>
                <a:cs typeface="Arial" panose="020B0604020202020204" pitchFamily="34" charset="0"/>
              </a:rPr>
              <a:t>puli</a:t>
            </a:r>
            <a:r>
              <a:rPr lang="en-US" sz="1900" dirty="0">
                <a:latin typeface="Arial" panose="020B0604020202020204" pitchFamily="34" charset="0"/>
                <a:cs typeface="Arial" panose="020B0604020202020204" pitchFamily="34" charset="0"/>
              </a:rPr>
              <a:t>’ from above, drawing water up the plant</a:t>
            </a:r>
            <a:r>
              <a:rPr lang="en-US" sz="1900" dirty="0" smtClean="0">
                <a:latin typeface="Arial" panose="020B0604020202020204" pitchFamily="34" charset="0"/>
                <a:cs typeface="Arial" panose="020B0604020202020204" pitchFamily="34" charset="0"/>
              </a:rPr>
              <a:t>.</a:t>
            </a:r>
          </a:p>
          <a:p>
            <a:pPr marL="361950" indent="-3619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Water molecules have a strong tendency to stick together. This is called cohesion. When the water is ‘pulled’ up the xylem vessels, the whole column of water stays together. Without cohesion, the water column 0 would break apart and the whole system would not work.</a:t>
            </a:r>
            <a:endParaRPr lang="en-GB" sz="1900" dirty="0">
              <a:latin typeface="Arial" panose="020B0604020202020204" pitchFamily="34" charset="0"/>
              <a:cs typeface="Arial" panose="020B0604020202020204" pitchFamily="34" charset="0"/>
            </a:endParaRPr>
          </a:p>
        </p:txBody>
      </p:sp>
      <p:pic>
        <p:nvPicPr>
          <p:cNvPr id="10242" name="Picture 2" descr="Image result for Water potential gradi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25"/>
          <a:stretch/>
        </p:blipFill>
        <p:spPr bwMode="auto">
          <a:xfrm>
            <a:off x="6995356" y="1124744"/>
            <a:ext cx="1908237" cy="2582137"/>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Water potential gradient"/>
          <p:cNvPicPr>
            <a:picLocks noChangeAspect="1" noChangeArrowheads="1"/>
          </p:cNvPicPr>
          <p:nvPr/>
        </p:nvPicPr>
        <p:blipFill rotWithShape="1">
          <a:blip r:embed="rId4">
            <a:extLst>
              <a:ext uri="{28A0092B-C50C-407E-A947-70E740481C1C}">
                <a14:useLocalDpi xmlns:a14="http://schemas.microsoft.com/office/drawing/2010/main" val="0"/>
              </a:ext>
            </a:extLst>
          </a:blip>
          <a:srcRect l="24605" r="24487" b="3240"/>
          <a:stretch/>
        </p:blipFill>
        <p:spPr bwMode="auto">
          <a:xfrm>
            <a:off x="6995355" y="3821181"/>
            <a:ext cx="1908237" cy="27761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6444208" y="59823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5415171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98</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6815843" cy="5589222"/>
          </a:xfrm>
          <a:prstGeom prst="rect">
            <a:avLst/>
          </a:prstGeom>
        </p:spPr>
        <p:txBody>
          <a:bodyPr wrap="square">
            <a:spAutoFit/>
          </a:bodyPr>
          <a:lstStyle/>
          <a:p>
            <a:pPr>
              <a:buClr>
                <a:srgbClr val="C00000"/>
              </a:buClr>
              <a:buSzPct val="80000"/>
            </a:pPr>
            <a:r>
              <a:rPr lang="en-US" sz="1880" b="1" dirty="0">
                <a:solidFill>
                  <a:srgbClr val="002060"/>
                </a:solidFill>
                <a:latin typeface="Arial" panose="020B0604020202020204" pitchFamily="34" charset="0"/>
                <a:cs typeface="Arial" panose="020B0604020202020204" pitchFamily="34" charset="0"/>
              </a:rPr>
              <a:t>Water potential gradient</a:t>
            </a:r>
          </a:p>
          <a:p>
            <a:pPr marL="276225" indent="-276225">
              <a:buClr>
                <a:srgbClr val="C00000"/>
              </a:buClr>
              <a:buSzPct val="80000"/>
              <a:buFont typeface="Arial" panose="020B0604020202020204" pitchFamily="34" charset="0"/>
              <a:buChar char="►"/>
            </a:pPr>
            <a:r>
              <a:rPr lang="en-US" sz="1880" dirty="0">
                <a:latin typeface="Arial" panose="020B0604020202020204" pitchFamily="34" charset="0"/>
                <a:cs typeface="Arial" panose="020B0604020202020204" pitchFamily="34" charset="0"/>
              </a:rPr>
              <a:t>We can now see how well the structure of a plant is adapted to help it to take up water and move it up through the plant.</a:t>
            </a:r>
          </a:p>
          <a:p>
            <a:pPr marL="534988" indent="-258763">
              <a:buClr>
                <a:srgbClr val="C00000"/>
              </a:buClr>
              <a:buSzPct val="100000"/>
              <a:buFont typeface="Wingdings" panose="05000000000000000000" pitchFamily="2" charset="2"/>
              <a:buChar char="§"/>
            </a:pPr>
            <a:r>
              <a:rPr lang="en-US" sz="1880" b="1" dirty="0" smtClean="0">
                <a:latin typeface="Arial" panose="020B0604020202020204" pitchFamily="34" charset="0"/>
                <a:cs typeface="Arial" panose="020B0604020202020204" pitchFamily="34" charset="0"/>
              </a:rPr>
              <a:t>The </a:t>
            </a:r>
            <a:r>
              <a:rPr lang="en-US" sz="1880" b="1" dirty="0">
                <a:latin typeface="Arial" panose="020B0604020202020204" pitchFamily="34" charset="0"/>
                <a:cs typeface="Arial" panose="020B0604020202020204" pitchFamily="34" charset="0"/>
              </a:rPr>
              <a:t>root hair cells </a:t>
            </a:r>
            <a:r>
              <a:rPr lang="en-US" sz="1880" dirty="0">
                <a:latin typeface="Arial" panose="020B0604020202020204" pitchFamily="34" charset="0"/>
                <a:cs typeface="Arial" panose="020B0604020202020204" pitchFamily="34" charset="0"/>
              </a:rPr>
              <a:t>provide a huge surface area through which water can be absorbed. This increases the quantity of water that can move into the plant at any one moment.</a:t>
            </a:r>
          </a:p>
          <a:p>
            <a:pPr marL="534988" indent="-258763">
              <a:buClr>
                <a:srgbClr val="C00000"/>
              </a:buClr>
              <a:buSzPct val="100000"/>
              <a:buFont typeface="Wingdings" panose="05000000000000000000" pitchFamily="2" charset="2"/>
              <a:buChar char="§"/>
            </a:pPr>
            <a:r>
              <a:rPr lang="en-US" sz="1880" dirty="0" smtClean="0">
                <a:latin typeface="Arial" panose="020B0604020202020204" pitchFamily="34" charset="0"/>
                <a:cs typeface="Arial" panose="020B0604020202020204" pitchFamily="34" charset="0"/>
              </a:rPr>
              <a:t>The </a:t>
            </a:r>
            <a:r>
              <a:rPr lang="en-US" sz="1880" dirty="0">
                <a:latin typeface="Arial" panose="020B0604020202020204" pitchFamily="34" charset="0"/>
                <a:cs typeface="Arial" panose="020B0604020202020204" pitchFamily="34" charset="0"/>
              </a:rPr>
              <a:t>hollow, narrow xylem vessels provide an easy pathway for water to flow all the way up from the roots to the very top of the plant.</a:t>
            </a:r>
          </a:p>
          <a:p>
            <a:pPr marL="534988" indent="-258763">
              <a:buClr>
                <a:srgbClr val="C00000"/>
              </a:buClr>
              <a:buSzPct val="100000"/>
              <a:buFont typeface="Wingdings" panose="05000000000000000000" pitchFamily="2" charset="2"/>
              <a:buChar char="§"/>
            </a:pPr>
            <a:r>
              <a:rPr lang="en-US" sz="1880" b="1" dirty="0" smtClean="0">
                <a:latin typeface="Arial" panose="020B0604020202020204" pitchFamily="34" charset="0"/>
                <a:cs typeface="Arial" panose="020B0604020202020204" pitchFamily="34" charset="0"/>
              </a:rPr>
              <a:t>The </a:t>
            </a:r>
            <a:r>
              <a:rPr lang="en-US" sz="1880" b="1" dirty="0">
                <a:latin typeface="Arial" panose="020B0604020202020204" pitchFamily="34" charset="0"/>
                <a:cs typeface="Arial" panose="020B0604020202020204" pitchFamily="34" charset="0"/>
              </a:rPr>
              <a:t>many air spaces </a:t>
            </a:r>
            <a:r>
              <a:rPr lang="en-US" sz="1880" dirty="0">
                <a:latin typeface="Arial" panose="020B0604020202020204" pitchFamily="34" charset="0"/>
                <a:cs typeface="Arial" panose="020B0604020202020204" pitchFamily="34" charset="0"/>
              </a:rPr>
              <a:t>inside the leaf mean that there is a large surface area of wet cells from which water can evaporate into the air. This increases the rate of evaporation, drawing more water out of the xylem and speeding up the flow of water up the plant.</a:t>
            </a:r>
          </a:p>
          <a:p>
            <a:pPr marL="534988" indent="-258763">
              <a:buClr>
                <a:srgbClr val="C00000"/>
              </a:buClr>
              <a:buSzPct val="100000"/>
              <a:buFont typeface="Wingdings" panose="05000000000000000000" pitchFamily="2" charset="2"/>
              <a:buChar char="§"/>
            </a:pPr>
            <a:r>
              <a:rPr lang="en-US" sz="1880" b="1" dirty="0" smtClean="0">
                <a:latin typeface="Arial" panose="020B0604020202020204" pitchFamily="34" charset="0"/>
                <a:cs typeface="Arial" panose="020B0604020202020204" pitchFamily="34" charset="0"/>
              </a:rPr>
              <a:t>The </a:t>
            </a:r>
            <a:r>
              <a:rPr lang="en-US" sz="1880" b="1" dirty="0">
                <a:latin typeface="Arial" panose="020B0604020202020204" pitchFamily="34" charset="0"/>
                <a:cs typeface="Arial" panose="020B0604020202020204" pitchFamily="34" charset="0"/>
              </a:rPr>
              <a:t>stomata</a:t>
            </a:r>
            <a:r>
              <a:rPr lang="en-US" sz="1880" dirty="0">
                <a:latin typeface="Arial" panose="020B0604020202020204" pitchFamily="34" charset="0"/>
                <a:cs typeface="Arial" panose="020B0604020202020204" pitchFamily="34" charset="0"/>
              </a:rPr>
              <a:t>, when open, allow water vapour to diffuse easily out of the leaf. This reduces the water potential inside the leaf, which encourages more water to evaporate from the surfaces of the mesophyll cells.</a:t>
            </a:r>
            <a:endParaRPr lang="en-GB" sz="1880" dirty="0">
              <a:latin typeface="Arial" panose="020B0604020202020204" pitchFamily="34" charset="0"/>
              <a:cs typeface="Arial" panose="020B0604020202020204" pitchFamily="34" charset="0"/>
            </a:endParaRPr>
          </a:p>
        </p:txBody>
      </p:sp>
      <p:pic>
        <p:nvPicPr>
          <p:cNvPr id="10242" name="Picture 2" descr="Image result for Water potential gradi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25"/>
          <a:stretch/>
        </p:blipFill>
        <p:spPr bwMode="auto">
          <a:xfrm>
            <a:off x="6995356" y="1124744"/>
            <a:ext cx="1908237" cy="2582137"/>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Water potential gradient"/>
          <p:cNvPicPr>
            <a:picLocks noChangeAspect="1" noChangeArrowheads="1"/>
          </p:cNvPicPr>
          <p:nvPr/>
        </p:nvPicPr>
        <p:blipFill rotWithShape="1">
          <a:blip r:embed="rId4">
            <a:extLst>
              <a:ext uri="{28A0092B-C50C-407E-A947-70E740481C1C}">
                <a14:useLocalDpi xmlns:a14="http://schemas.microsoft.com/office/drawing/2010/main" val="0"/>
              </a:ext>
            </a:extLst>
          </a:blip>
          <a:srcRect l="24605" r="24487" b="3240"/>
          <a:stretch/>
        </p:blipFill>
        <p:spPr bwMode="auto">
          <a:xfrm>
            <a:off x="6995355" y="3821181"/>
            <a:ext cx="1908237" cy="27761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6428316"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8887607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98</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12967" cy="5632311"/>
          </a:xfrm>
          <a:prstGeom prst="rect">
            <a:avLst/>
          </a:prstGeom>
        </p:spPr>
        <p:txBody>
          <a:bodyPr wrap="square">
            <a:spAutoFit/>
          </a:bodyPr>
          <a:lstStyle/>
          <a:p>
            <a:pPr>
              <a:buClr>
                <a:srgbClr val="C00000"/>
              </a:buClr>
              <a:buSzPct val="80000"/>
            </a:pPr>
            <a:r>
              <a:rPr lang="en-US" sz="2000" b="1" dirty="0" smtClean="0">
                <a:solidFill>
                  <a:srgbClr val="002060"/>
                </a:solidFill>
                <a:latin typeface="Arial" panose="020B0604020202020204" pitchFamily="34" charset="0"/>
                <a:cs typeface="Arial" panose="020B0604020202020204" pitchFamily="34" charset="0"/>
              </a:rPr>
              <a:t>Measuring transpiration rates</a:t>
            </a:r>
          </a:p>
          <a:p>
            <a:pPr marL="276225" indent="-276225">
              <a:buClr>
                <a:srgbClr val="C00000"/>
              </a:buClr>
              <a:buSzPct val="800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It is not easy to measure how much water is lost from the leaves of a plant. It is much easier to measure how fast the plant takes up water. The rate at which a plant takes up water depends on the rate of transpiration - the faster a plant transpires, the faster it takes up water.</a:t>
            </a:r>
          </a:p>
          <a:p>
            <a:pPr marL="276225" indent="-276225">
              <a:buClr>
                <a:srgbClr val="C00000"/>
              </a:buClr>
              <a:buSzPct val="800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Figure </a:t>
            </a:r>
            <a:r>
              <a:rPr lang="en-US" sz="2000" dirty="0">
                <a:latin typeface="Arial" panose="020B0604020202020204" pitchFamily="34" charset="0"/>
                <a:cs typeface="Arial" panose="020B0604020202020204" pitchFamily="34" charset="0"/>
              </a:rPr>
              <a:t>8.12 illustrates apparatus which can be used to compare the rate of transpiration in different conditions.</a:t>
            </a:r>
          </a:p>
          <a:p>
            <a:pPr marL="276225" indent="-276225">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It is called a </a:t>
            </a:r>
            <a:r>
              <a:rPr lang="en-US" sz="2000" b="1" dirty="0" err="1">
                <a:solidFill>
                  <a:srgbClr val="FF0000"/>
                </a:solidFill>
                <a:latin typeface="Arial" panose="020B0604020202020204" pitchFamily="34" charset="0"/>
                <a:cs typeface="Arial" panose="020B0604020202020204" pitchFamily="34" charset="0"/>
              </a:rPr>
              <a:t>potometer</a:t>
            </a:r>
            <a:r>
              <a:rPr lang="en-US" sz="2000" dirty="0">
                <a:latin typeface="Arial" panose="020B0604020202020204" pitchFamily="34" charset="0"/>
                <a:cs typeface="Arial" panose="020B0604020202020204" pitchFamily="34" charset="0"/>
              </a:rPr>
              <a:t>. By recording how fast the air/water meniscus moves along the capillary tube you can compare how fast the plant takes up water in different conditions.</a:t>
            </a:r>
          </a:p>
          <a:p>
            <a:pPr marL="276225" indent="-276225">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There are many different kinds of </a:t>
            </a:r>
            <a:r>
              <a:rPr lang="en-US" sz="2000" dirty="0" err="1">
                <a:latin typeface="Arial" panose="020B0604020202020204" pitchFamily="34" charset="0"/>
                <a:cs typeface="Arial" panose="020B0604020202020204" pitchFamily="34" charset="0"/>
              </a:rPr>
              <a:t>potometer</a:t>
            </a:r>
            <a:r>
              <a:rPr lang="en-US" sz="2000" dirty="0">
                <a:latin typeface="Arial" panose="020B0604020202020204" pitchFamily="34" charset="0"/>
                <a:cs typeface="Arial" panose="020B0604020202020204" pitchFamily="34" charset="0"/>
              </a:rPr>
              <a:t>, so yours may not look like this. The simplest kind is just a long glass tube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which </a:t>
            </a:r>
            <a:r>
              <a:rPr lang="en-US" sz="2000" dirty="0">
                <a:latin typeface="Arial" panose="020B0604020202020204" pitchFamily="34" charset="0"/>
                <a:cs typeface="Arial" panose="020B0604020202020204" pitchFamily="34" charset="0"/>
              </a:rPr>
              <a:t>you can fill with water. A piece of rubber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tubing </a:t>
            </a:r>
            <a:r>
              <a:rPr lang="en-US" sz="2000" dirty="0">
                <a:latin typeface="Arial" panose="020B0604020202020204" pitchFamily="34" charset="0"/>
                <a:cs typeface="Arial" panose="020B0604020202020204" pitchFamily="34" charset="0"/>
              </a:rPr>
              <a:t>slid over one end </a:t>
            </a:r>
            <a:r>
              <a:rPr lang="en-US" sz="2000" dirty="0" smtClean="0">
                <a:latin typeface="Arial" panose="020B0604020202020204" pitchFamily="34" charset="0"/>
                <a:cs typeface="Arial" panose="020B0604020202020204" pitchFamily="34" charset="0"/>
              </a:rPr>
              <a:t>allows </a:t>
            </a:r>
            <a:r>
              <a:rPr lang="en-US" sz="2000" dirty="0">
                <a:latin typeface="Arial" panose="020B0604020202020204" pitchFamily="34" charset="0"/>
                <a:cs typeface="Arial" panose="020B0604020202020204" pitchFamily="34" charset="0"/>
              </a:rPr>
              <a:t>you to fix the cut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end </a:t>
            </a:r>
            <a:r>
              <a:rPr lang="en-US" sz="2000" dirty="0">
                <a:latin typeface="Arial" panose="020B0604020202020204" pitchFamily="34" charset="0"/>
                <a:cs typeface="Arial" panose="020B0604020202020204" pitchFamily="34" charset="0"/>
              </a:rPr>
              <a:t>of a shoot into it, </a:t>
            </a:r>
            <a:r>
              <a:rPr lang="en-US" sz="2000" dirty="0" smtClean="0">
                <a:latin typeface="Arial" panose="020B0604020202020204" pitchFamily="34" charset="0"/>
                <a:cs typeface="Arial" panose="020B0604020202020204" pitchFamily="34" charset="0"/>
              </a:rPr>
              <a:t>making </a:t>
            </a:r>
            <a:r>
              <a:rPr lang="en-US" sz="2000" dirty="0">
                <a:latin typeface="Arial" panose="020B0604020202020204" pitchFamily="34" charset="0"/>
                <a:cs typeface="Arial" panose="020B0604020202020204" pitchFamily="34" charset="0"/>
              </a:rPr>
              <a:t>an air-tight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connection</a:t>
            </a:r>
            <a:r>
              <a:rPr lang="en-US" sz="2000" dirty="0">
                <a:latin typeface="Arial" panose="020B0604020202020204" pitchFamily="34" charset="0"/>
                <a:cs typeface="Arial" panose="020B0604020202020204" pitchFamily="34" charset="0"/>
              </a:rPr>
              <a:t>.</a:t>
            </a:r>
          </a:p>
          <a:p>
            <a:pPr marL="276225" indent="-276225">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This works just as well as the one in Figure 8.12,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but </a:t>
            </a:r>
            <a:r>
              <a:rPr lang="en-US" sz="2000" dirty="0">
                <a:latin typeface="Arial" panose="020B0604020202020204" pitchFamily="34" charset="0"/>
                <a:cs typeface="Arial" panose="020B0604020202020204" pitchFamily="34" charset="0"/>
              </a:rPr>
              <a:t>is much harder to refill with water.</a:t>
            </a:r>
            <a:endParaRPr lang="en-GB" sz="2000" dirty="0">
              <a:latin typeface="Arial" panose="020B0604020202020204" pitchFamily="34" charset="0"/>
              <a:cs typeface="Arial" panose="020B0604020202020204" pitchFamily="34" charset="0"/>
            </a:endParaRPr>
          </a:p>
        </p:txBody>
      </p:sp>
      <p:pic>
        <p:nvPicPr>
          <p:cNvPr id="19460" name="Picture 4" descr="Image result for Measuring transpiration ra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4559679"/>
            <a:ext cx="2808312" cy="210968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00524" y="98072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5022279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000" dirty="0" smtClean="0"/>
              <a:t>8.3 </a:t>
            </a:r>
            <a:r>
              <a:rPr lang="en-US" sz="3000" dirty="0"/>
              <a:t>– Conditions that </a:t>
            </a:r>
            <a:r>
              <a:rPr lang="en-US" sz="3000" dirty="0" smtClean="0"/>
              <a:t>Affect Transpiration Rate</a:t>
            </a:r>
            <a:endParaRPr lang="en-US" sz="3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12967" cy="5647700"/>
          </a:xfrm>
          <a:prstGeom prst="rect">
            <a:avLst/>
          </a:prstGeom>
        </p:spPr>
        <p:txBody>
          <a:bodyPr wrap="square">
            <a:spAutoFit/>
          </a:bodyPr>
          <a:lstStyle/>
          <a:p>
            <a:pPr>
              <a:buClr>
                <a:srgbClr val="C00000"/>
              </a:buClr>
              <a:buSzPct val="80000"/>
            </a:pPr>
            <a:r>
              <a:rPr lang="en-US" sz="1900" b="1" dirty="0" smtClean="0">
                <a:solidFill>
                  <a:srgbClr val="002060"/>
                </a:solidFill>
                <a:latin typeface="Arial" panose="020B0604020202020204" pitchFamily="34" charset="0"/>
                <a:cs typeface="Arial" panose="020B0604020202020204" pitchFamily="34" charset="0"/>
              </a:rPr>
              <a:t>Temperature</a:t>
            </a:r>
            <a:endParaRPr lang="en-US" sz="1900" b="1" dirty="0">
              <a:solidFill>
                <a:srgbClr val="002060"/>
              </a:solidFill>
              <a:latin typeface="Arial" panose="020B0604020202020204" pitchFamily="34" charset="0"/>
              <a:cs typeface="Arial" panose="020B0604020202020204" pitchFamily="34" charset="0"/>
            </a:endParaRPr>
          </a:p>
          <a:p>
            <a:pPr marL="276225" indent="-276225">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On a hot day, water will evaporate quickly from the leaves of a plant. Transpiration increases as temperature increases.</a:t>
            </a:r>
          </a:p>
          <a:p>
            <a:pPr>
              <a:buClr>
                <a:srgbClr val="C00000"/>
              </a:buClr>
              <a:buSzPct val="80000"/>
            </a:pPr>
            <a:r>
              <a:rPr lang="en-US" sz="1900" b="1" dirty="0">
                <a:solidFill>
                  <a:srgbClr val="002060"/>
                </a:solidFill>
                <a:latin typeface="Arial" panose="020B0604020202020204" pitchFamily="34" charset="0"/>
                <a:cs typeface="Arial" panose="020B0604020202020204" pitchFamily="34" charset="0"/>
              </a:rPr>
              <a:t>Humidity</a:t>
            </a:r>
          </a:p>
          <a:p>
            <a:pPr marL="276225" indent="-276225">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Humidity means the moisture content of the air. The higher the humidity, the less water will evaporate from the leaves. This is because there is not much of a diffusion gradient for the water between the air spaces inside the leaf, and the wet air outside it. Transpiration decreases as humidity increases</a:t>
            </a:r>
            <a:r>
              <a:rPr lang="en-US" sz="1900" dirty="0" smtClean="0">
                <a:latin typeface="Arial" panose="020B0604020202020204" pitchFamily="34" charset="0"/>
                <a:cs typeface="Arial" panose="020B0604020202020204" pitchFamily="34" charset="0"/>
              </a:rPr>
              <a:t>.</a:t>
            </a:r>
          </a:p>
          <a:p>
            <a:pPr>
              <a:buClr>
                <a:srgbClr val="C00000"/>
              </a:buClr>
              <a:buSzPct val="80000"/>
            </a:pPr>
            <a:r>
              <a:rPr lang="en-US" sz="1900" b="1" dirty="0">
                <a:solidFill>
                  <a:srgbClr val="002060"/>
                </a:solidFill>
                <a:latin typeface="Arial" panose="020B0604020202020204" pitchFamily="34" charset="0"/>
                <a:cs typeface="Arial" panose="020B0604020202020204" pitchFamily="34" charset="0"/>
              </a:rPr>
              <a:t>Wind speed</a:t>
            </a:r>
          </a:p>
          <a:p>
            <a:pPr marL="276225" indent="-276225">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On a windy day, water evaporates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more </a:t>
            </a:r>
            <a:r>
              <a:rPr lang="en-US" sz="1900" dirty="0">
                <a:latin typeface="Arial" panose="020B0604020202020204" pitchFamily="34" charset="0"/>
                <a:cs typeface="Arial" panose="020B0604020202020204" pitchFamily="34" charset="0"/>
              </a:rPr>
              <a:t>quickly than on a still day.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Transpiration </a:t>
            </a:r>
            <a:r>
              <a:rPr lang="en-US" sz="1900" dirty="0">
                <a:latin typeface="Arial" panose="020B0604020202020204" pitchFamily="34" charset="0"/>
                <a:cs typeface="Arial" panose="020B0604020202020204" pitchFamily="34" charset="0"/>
              </a:rPr>
              <a:t>increases as wind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speed </a:t>
            </a:r>
            <a:r>
              <a:rPr lang="en-US" sz="1900" dirty="0">
                <a:latin typeface="Arial" panose="020B0604020202020204" pitchFamily="34" charset="0"/>
                <a:cs typeface="Arial" panose="020B0604020202020204" pitchFamily="34" charset="0"/>
              </a:rPr>
              <a:t>increases</a:t>
            </a:r>
            <a:r>
              <a:rPr lang="en-US" sz="1900" dirty="0" smtClean="0">
                <a:latin typeface="Arial" panose="020B0604020202020204" pitchFamily="34" charset="0"/>
                <a:cs typeface="Arial" panose="020B0604020202020204" pitchFamily="34" charset="0"/>
              </a:rPr>
              <a:t>.</a:t>
            </a:r>
          </a:p>
          <a:p>
            <a:pPr>
              <a:buClr>
                <a:srgbClr val="C00000"/>
              </a:buClr>
              <a:buSzPct val="80000"/>
            </a:pPr>
            <a:r>
              <a:rPr lang="en-US" sz="1900" b="1" dirty="0">
                <a:solidFill>
                  <a:srgbClr val="002060"/>
                </a:solidFill>
                <a:latin typeface="Arial" panose="020B0604020202020204" pitchFamily="34" charset="0"/>
                <a:cs typeface="Arial" panose="020B0604020202020204" pitchFamily="34" charset="0"/>
              </a:rPr>
              <a:t>Light intensity</a:t>
            </a:r>
          </a:p>
          <a:p>
            <a:pPr marL="276225" indent="-276225">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In bright sunlight, a plant may </a:t>
            </a:r>
            <a:r>
              <a:rPr lang="en-US" sz="1900" dirty="0" smtClean="0">
                <a:latin typeface="Arial" panose="020B0604020202020204" pitchFamily="34" charset="0"/>
                <a:cs typeface="Arial" panose="020B0604020202020204" pitchFamily="34" charset="0"/>
              </a:rPr>
              <a:t>open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its </a:t>
            </a:r>
            <a:r>
              <a:rPr lang="en-US" sz="1900" dirty="0">
                <a:latin typeface="Arial" panose="020B0604020202020204" pitchFamily="34" charset="0"/>
                <a:cs typeface="Arial" panose="020B0604020202020204" pitchFamily="34" charset="0"/>
              </a:rPr>
              <a:t>stomata to supply plenty of </a:t>
            </a:r>
            <a:r>
              <a:rPr lang="en-IE" sz="1900" dirty="0" smtClean="0">
                <a:latin typeface="Arial" panose="020B0604020202020204" pitchFamily="34" charset="0"/>
                <a:cs typeface="Arial" panose="020B0604020202020204" pitchFamily="34" charset="0"/>
              </a:rPr>
              <a:t/>
            </a:r>
            <a:br>
              <a:rPr lang="en-IE"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carbon </a:t>
            </a:r>
            <a:r>
              <a:rPr lang="en-US" sz="1900" dirty="0">
                <a:latin typeface="Arial" panose="020B0604020202020204" pitchFamily="34" charset="0"/>
                <a:cs typeface="Arial" panose="020B0604020202020204" pitchFamily="34" charset="0"/>
              </a:rPr>
              <a:t>dioxide for photosynthesis.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More </a:t>
            </a:r>
            <a:r>
              <a:rPr lang="en-US" sz="1900" dirty="0">
                <a:latin typeface="Arial" panose="020B0604020202020204" pitchFamily="34" charset="0"/>
                <a:cs typeface="Arial" panose="020B0604020202020204" pitchFamily="34" charset="0"/>
              </a:rPr>
              <a:t>water can therefore evaporate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from </a:t>
            </a:r>
            <a:r>
              <a:rPr lang="en-US" sz="1900" dirty="0">
                <a:latin typeface="Arial" panose="020B0604020202020204" pitchFamily="34" charset="0"/>
                <a:cs typeface="Arial" panose="020B0604020202020204" pitchFamily="34" charset="0"/>
              </a:rPr>
              <a:t>the leaves.</a:t>
            </a:r>
            <a:endParaRPr lang="en-GB" sz="19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l="25200" t="15406" r="14164" b="10358"/>
          <a:stretch/>
        </p:blipFill>
        <p:spPr>
          <a:xfrm>
            <a:off x="4394018" y="3573016"/>
            <a:ext cx="4498462" cy="3096344"/>
          </a:xfrm>
          <a:prstGeom prst="rect">
            <a:avLst/>
          </a:prstGeom>
        </p:spPr>
      </p:pic>
      <p:sp>
        <p:nvSpPr>
          <p:cNvPr id="10" name="Rectangle 9"/>
          <p:cNvSpPr/>
          <p:nvPr/>
        </p:nvSpPr>
        <p:spPr>
          <a:xfrm>
            <a:off x="5761047" y="3511346"/>
            <a:ext cx="3131433" cy="349702"/>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b="1" dirty="0"/>
              <a:t>Figure </a:t>
            </a:r>
            <a:r>
              <a:rPr lang="en-US" b="1" dirty="0" smtClean="0"/>
              <a:t>8.12 – </a:t>
            </a:r>
            <a:r>
              <a:rPr lang="en-US" dirty="0" smtClean="0"/>
              <a:t>A </a:t>
            </a:r>
            <a:r>
              <a:rPr lang="en-US" dirty="0" err="1" smtClean="0"/>
              <a:t>potometer</a:t>
            </a:r>
            <a:endParaRPr lang="en-GB" dirty="0"/>
          </a:p>
        </p:txBody>
      </p:sp>
      <p:sp>
        <p:nvSpPr>
          <p:cNvPr id="7" name="TextBox 6">
            <a:hlinkClick r:id="rId4" action="ppaction://hlinksldjump"/>
          </p:cNvPr>
          <p:cNvSpPr txBox="1"/>
          <p:nvPr/>
        </p:nvSpPr>
        <p:spPr>
          <a:xfrm>
            <a:off x="8244408"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3212789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000" dirty="0" smtClean="0"/>
              <a:t>8.3 </a:t>
            </a:r>
            <a:r>
              <a:rPr lang="en-US" sz="3000" dirty="0"/>
              <a:t>– Conditions that </a:t>
            </a:r>
            <a:r>
              <a:rPr lang="en-US" sz="3000" dirty="0" smtClean="0"/>
              <a:t>Affect Transpiration Rate</a:t>
            </a:r>
            <a:endParaRPr lang="en-US" sz="3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12967" cy="5170646"/>
          </a:xfrm>
          <a:prstGeom prst="rect">
            <a:avLst/>
          </a:prstGeom>
        </p:spPr>
        <p:txBody>
          <a:bodyPr wrap="square">
            <a:spAutoFit/>
          </a:bodyPr>
          <a:lstStyle/>
          <a:p>
            <a:pPr>
              <a:buClr>
                <a:srgbClr val="C00000"/>
              </a:buClr>
              <a:buSzPct val="80000"/>
            </a:pPr>
            <a:r>
              <a:rPr lang="en-US" sz="2200" b="1" dirty="0" smtClean="0">
                <a:solidFill>
                  <a:srgbClr val="002060"/>
                </a:solidFill>
                <a:latin typeface="Arial" panose="020B0604020202020204" pitchFamily="34" charset="0"/>
                <a:cs typeface="Arial" panose="020B0604020202020204" pitchFamily="34" charset="0"/>
              </a:rPr>
              <a:t>Water </a:t>
            </a:r>
            <a:r>
              <a:rPr lang="en-US" sz="2200" b="1" dirty="0">
                <a:solidFill>
                  <a:srgbClr val="002060"/>
                </a:solidFill>
                <a:latin typeface="Arial" panose="020B0604020202020204" pitchFamily="34" charset="0"/>
                <a:cs typeface="Arial" panose="020B0604020202020204" pitchFamily="34" charset="0"/>
              </a:rPr>
              <a:t>supply</a:t>
            </a:r>
          </a:p>
          <a:p>
            <a:pPr marL="276225" indent="-276225">
              <a:buClr>
                <a:srgbClr val="C00000"/>
              </a:buClr>
              <a:buSzPct val="80000"/>
              <a:buFont typeface="Arial" panose="020B0604020202020204" pitchFamily="34" charset="0"/>
              <a:buChar char="►"/>
            </a:pPr>
            <a:r>
              <a:rPr lang="en-US" sz="2200" dirty="0">
                <a:latin typeface="Arial" panose="020B0604020202020204" pitchFamily="34" charset="0"/>
                <a:cs typeface="Arial" panose="020B0604020202020204" pitchFamily="34" charset="0"/>
              </a:rPr>
              <a:t>If water is in short supply, then the plant will close its stomata. This will cut down the rate of transpiration. Transpiration decreases when water supply decreases below a certain level.</a:t>
            </a:r>
          </a:p>
          <a:p>
            <a:pPr marL="276225" indent="-276225">
              <a:buClr>
                <a:srgbClr val="C00000"/>
              </a:buClr>
              <a:buSzPct val="80000"/>
              <a:buFont typeface="Arial" panose="020B0604020202020204" pitchFamily="34" charset="0"/>
              <a:buChar char="►"/>
            </a:pPr>
            <a:r>
              <a:rPr lang="en-US" sz="2200" dirty="0">
                <a:latin typeface="Arial" panose="020B0604020202020204" pitchFamily="34" charset="0"/>
                <a:cs typeface="Arial" panose="020B0604020202020204" pitchFamily="34" charset="0"/>
              </a:rPr>
              <a:t>Transpiration is useful to plants, because it keeps water moving up the xylem </a:t>
            </a:r>
            <a:r>
              <a:rPr lang="en-US" sz="2200" dirty="0" smtClean="0">
                <a:latin typeface="Arial" panose="020B0604020202020204" pitchFamily="34" charset="0"/>
                <a:cs typeface="Arial" panose="020B0604020202020204" pitchFamily="34" charset="0"/>
              </a:rPr>
              <a:t>vessels </a:t>
            </a:r>
            <a:r>
              <a:rPr lang="en-US" sz="2200" dirty="0">
                <a:latin typeface="Arial" panose="020B0604020202020204" pitchFamily="34" charset="0"/>
                <a:cs typeface="Arial" panose="020B0604020202020204" pitchFamily="34" charset="0"/>
              </a:rPr>
              <a:t>and evaporation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helps </a:t>
            </a:r>
            <a:r>
              <a:rPr lang="en-US" sz="2200" dirty="0">
                <a:latin typeface="Arial" panose="020B0604020202020204" pitchFamily="34" charset="0"/>
                <a:cs typeface="Arial" panose="020B0604020202020204" pitchFamily="34" charset="0"/>
              </a:rPr>
              <a:t>to cool the leaves.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But </a:t>
            </a:r>
            <a:r>
              <a:rPr lang="en-US" sz="2200" dirty="0">
                <a:latin typeface="Arial" panose="020B0604020202020204" pitchFamily="34" charset="0"/>
                <a:cs typeface="Arial" panose="020B0604020202020204" pitchFamily="34" charset="0"/>
              </a:rPr>
              <a:t>if the leaves lose too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much </a:t>
            </a:r>
            <a:r>
              <a:rPr lang="en-US" sz="2200" dirty="0">
                <a:latin typeface="Arial" panose="020B0604020202020204" pitchFamily="34" charset="0"/>
                <a:cs typeface="Arial" panose="020B0604020202020204" pitchFamily="34" charset="0"/>
              </a:rPr>
              <a:t>water, the roots may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not </a:t>
            </a:r>
            <a:r>
              <a:rPr lang="en-US" sz="2200" dirty="0">
                <a:latin typeface="Arial" panose="020B0604020202020204" pitchFamily="34" charset="0"/>
                <a:cs typeface="Arial" panose="020B0604020202020204" pitchFamily="34" charset="0"/>
              </a:rPr>
              <a:t>be able to take up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enough </a:t>
            </a:r>
            <a:r>
              <a:rPr lang="en-US" sz="2200" dirty="0">
                <a:latin typeface="Arial" panose="020B0604020202020204" pitchFamily="34" charset="0"/>
                <a:cs typeface="Arial" panose="020B0604020202020204" pitchFamily="34" charset="0"/>
              </a:rPr>
              <a:t>to replace it. If this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happens</a:t>
            </a:r>
            <a:r>
              <a:rPr lang="en-US" sz="2200" dirty="0">
                <a:latin typeface="Arial" panose="020B0604020202020204" pitchFamily="34" charset="0"/>
                <a:cs typeface="Arial" panose="020B0604020202020204" pitchFamily="34" charset="0"/>
              </a:rPr>
              <a:t>, the plant wilts,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because </a:t>
            </a:r>
            <a:r>
              <a:rPr lang="en-US" sz="2200" dirty="0">
                <a:latin typeface="Arial" panose="020B0604020202020204" pitchFamily="34" charset="0"/>
                <a:cs typeface="Arial" panose="020B0604020202020204" pitchFamily="34" charset="0"/>
              </a:rPr>
              <a:t>the cells lose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water </a:t>
            </a:r>
            <a:r>
              <a:rPr lang="en-US" sz="2200" dirty="0">
                <a:latin typeface="Arial" panose="020B0604020202020204" pitchFamily="34" charset="0"/>
                <a:cs typeface="Arial" panose="020B0604020202020204" pitchFamily="34" charset="0"/>
              </a:rPr>
              <a:t>by osmosis and </a:t>
            </a:r>
            <a:r>
              <a:rPr lang="en-IE" sz="2200" dirty="0" smtClean="0">
                <a:latin typeface="Arial" panose="020B0604020202020204" pitchFamily="34" charset="0"/>
                <a:cs typeface="Arial" panose="020B0604020202020204" pitchFamily="34" charset="0"/>
              </a:rPr>
              <a:t/>
            </a:r>
            <a:br>
              <a:rPr lang="en-IE"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become </a:t>
            </a:r>
            <a:r>
              <a:rPr lang="en-US" sz="2200" dirty="0">
                <a:latin typeface="Arial" panose="020B0604020202020204" pitchFamily="34" charset="0"/>
                <a:cs typeface="Arial" panose="020B0604020202020204" pitchFamily="34" charset="0"/>
              </a:rPr>
              <a:t>flaccid (page 34)..</a:t>
            </a:r>
            <a:endParaRPr lang="en-GB" sz="22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l="25200" t="15406" r="14164" b="10358"/>
          <a:stretch/>
        </p:blipFill>
        <p:spPr>
          <a:xfrm>
            <a:off x="3995936" y="3140968"/>
            <a:ext cx="4896544" cy="3528392"/>
          </a:xfrm>
          <a:prstGeom prst="rect">
            <a:avLst/>
          </a:prstGeom>
        </p:spPr>
      </p:pic>
      <p:sp>
        <p:nvSpPr>
          <p:cNvPr id="7" name="Rectangle 6"/>
          <p:cNvSpPr/>
          <p:nvPr/>
        </p:nvSpPr>
        <p:spPr>
          <a:xfrm>
            <a:off x="5724128" y="3140968"/>
            <a:ext cx="3131433" cy="349702"/>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b="1" dirty="0"/>
              <a:t>Figure </a:t>
            </a:r>
            <a:r>
              <a:rPr lang="en-US" b="1" dirty="0" smtClean="0"/>
              <a:t>8.12 – </a:t>
            </a:r>
            <a:r>
              <a:rPr lang="en-US" dirty="0" smtClean="0"/>
              <a:t>A </a:t>
            </a:r>
            <a:r>
              <a:rPr lang="en-US" dirty="0" err="1" smtClean="0"/>
              <a:t>potometer</a:t>
            </a:r>
            <a:endParaRPr lang="en-GB" dirty="0"/>
          </a:p>
        </p:txBody>
      </p:sp>
      <p:sp>
        <p:nvSpPr>
          <p:cNvPr id="9" name="TextBox 8">
            <a:hlinkClick r:id="rId4" action="ppaction://hlinksldjump"/>
          </p:cNvPr>
          <p:cNvSpPr txBox="1"/>
          <p:nvPr/>
        </p:nvSpPr>
        <p:spPr>
          <a:xfrm>
            <a:off x="8244408" y="360611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9274862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000" dirty="0" smtClean="0"/>
              <a:t>8.3 </a:t>
            </a:r>
            <a:r>
              <a:rPr lang="en-US" sz="3000" dirty="0"/>
              <a:t>– Conditions that </a:t>
            </a:r>
            <a:r>
              <a:rPr lang="en-US" sz="3000" dirty="0" smtClean="0"/>
              <a:t>Affect Transpiration Rate</a:t>
            </a:r>
            <a:endParaRPr lang="en-US" sz="30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4744"/>
            <a:ext cx="8712967" cy="5586145"/>
          </a:xfrm>
          <a:prstGeom prst="rect">
            <a:avLst/>
          </a:prstGeom>
        </p:spPr>
        <p:txBody>
          <a:bodyPr wrap="square">
            <a:spAutoFit/>
          </a:bodyPr>
          <a:lstStyle/>
          <a:p>
            <a:pPr marL="361950" indent="-361950">
              <a:buClr>
                <a:srgbClr val="C00000"/>
              </a:buClr>
              <a:buSzPct val="80000"/>
            </a:pPr>
            <a:r>
              <a:rPr lang="en-US" sz="2100" b="1" dirty="0" smtClean="0">
                <a:solidFill>
                  <a:srgbClr val="0070C0"/>
                </a:solidFill>
                <a:latin typeface="Arial" panose="020B0604020202020204" pitchFamily="34" charset="0"/>
                <a:cs typeface="Arial" panose="020B0604020202020204" pitchFamily="34" charset="0"/>
              </a:rPr>
              <a:t>Uptake </a:t>
            </a:r>
            <a:r>
              <a:rPr lang="en-US" sz="2100" b="1" dirty="0">
                <a:solidFill>
                  <a:srgbClr val="0070C0"/>
                </a:solidFill>
                <a:latin typeface="Arial" panose="020B0604020202020204" pitchFamily="34" charset="0"/>
                <a:cs typeface="Arial" panose="020B0604020202020204" pitchFamily="34" charset="0"/>
              </a:rPr>
              <a:t>of ions</a:t>
            </a:r>
          </a:p>
          <a:p>
            <a:pPr marL="361950" indent="-361950">
              <a:buClr>
                <a:srgbClr val="C00000"/>
              </a:buClr>
              <a:buSzPct val="80000"/>
              <a:buFont typeface="Arial" panose="020B0604020202020204" pitchFamily="34" charset="0"/>
              <a:buChar char="►"/>
            </a:pPr>
            <a:r>
              <a:rPr lang="en-US" sz="2100" dirty="0">
                <a:latin typeface="Arial" panose="020B0604020202020204" pitchFamily="34" charset="0"/>
                <a:cs typeface="Arial" panose="020B0604020202020204" pitchFamily="34" charset="0"/>
              </a:rPr>
              <a:t>As well as absorbing water by osmosis, root hairs absorb mineral salts. These are in the form of ions dissolved in the water in the soil. They travel to the xylem vessels along with the water which is absorbed, and are transported to all parts of the plant.</a:t>
            </a:r>
          </a:p>
          <a:p>
            <a:pPr marL="361950" indent="-361950">
              <a:buClr>
                <a:srgbClr val="C00000"/>
              </a:buClr>
              <a:buSzPct val="80000"/>
              <a:buFont typeface="Arial" panose="020B0604020202020204" pitchFamily="34" charset="0"/>
              <a:buChar char="►"/>
            </a:pPr>
            <a:r>
              <a:rPr lang="en-US" sz="2100" dirty="0">
                <a:latin typeface="Arial" panose="020B0604020202020204" pitchFamily="34" charset="0"/>
                <a:cs typeface="Arial" panose="020B0604020202020204" pitchFamily="34" charset="0"/>
              </a:rPr>
              <a:t>These minerals are usually present in the soil in quite low concentrations. The concentration inside the root hairs is higher. In this situation the mineral ions would normally diffuse out of the root hair into the soil. Root hairs can, however, take up mineral salts against their concentration gradient. It is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cell surface membrane which does </a:t>
            </a:r>
            <a:r>
              <a:rPr lang="en-US" sz="2100" dirty="0" smtClean="0">
                <a:latin typeface="Arial" panose="020B0604020202020204" pitchFamily="34" charset="0"/>
                <a:cs typeface="Arial" panose="020B0604020202020204" pitchFamily="34" charset="0"/>
              </a:rPr>
              <a:t>this.</a:t>
            </a:r>
          </a:p>
          <a:p>
            <a:pPr marL="361950" indent="-361950">
              <a:buClr>
                <a:srgbClr val="C00000"/>
              </a:buClr>
              <a:buSzPct val="80000"/>
              <a:buFont typeface="Arial" panose="020B0604020202020204" pitchFamily="34" charset="0"/>
              <a:buChar char="►"/>
            </a:pPr>
            <a:r>
              <a:rPr lang="en-US" sz="2100" dirty="0" smtClean="0">
                <a:latin typeface="Arial" panose="020B0604020202020204" pitchFamily="34" charset="0"/>
                <a:cs typeface="Arial" panose="020B0604020202020204" pitchFamily="34" charset="0"/>
              </a:rPr>
              <a:t>Special </a:t>
            </a:r>
            <a:r>
              <a:rPr lang="en-US" sz="2100" dirty="0">
                <a:latin typeface="Arial" panose="020B0604020202020204" pitchFamily="34" charset="0"/>
                <a:cs typeface="Arial" panose="020B0604020202020204" pitchFamily="34" charset="0"/>
              </a:rPr>
              <a:t>carrier </a:t>
            </a:r>
            <a:r>
              <a:rPr lang="en-US" sz="2100" dirty="0" smtClean="0">
                <a:latin typeface="Arial" panose="020B0604020202020204" pitchFamily="34" charset="0"/>
                <a:cs typeface="Arial" panose="020B0604020202020204" pitchFamily="34" charset="0"/>
              </a:rPr>
              <a:t>molecules </a:t>
            </a:r>
            <a:r>
              <a:rPr lang="en-US" sz="2100" dirty="0">
                <a:latin typeface="Arial" panose="020B0604020202020204" pitchFamily="34" charset="0"/>
                <a:cs typeface="Arial" panose="020B0604020202020204" pitchFamily="34" charset="0"/>
              </a:rPr>
              <a:t>in the cell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membrane </a:t>
            </a:r>
            <a:r>
              <a:rPr lang="en-US" sz="2100" dirty="0">
                <a:latin typeface="Arial" panose="020B0604020202020204" pitchFamily="34" charset="0"/>
                <a:cs typeface="Arial" panose="020B0604020202020204" pitchFamily="34" charset="0"/>
              </a:rPr>
              <a:t>of the root hair carry </a:t>
            </a:r>
            <a:r>
              <a:rPr lang="en-US" sz="2100" dirty="0" smtClean="0">
                <a:latin typeface="Arial" panose="020B0604020202020204" pitchFamily="34" charset="0"/>
                <a:cs typeface="Arial" panose="020B0604020202020204" pitchFamily="34" charset="0"/>
              </a:rPr>
              <a:t>the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mineral </a:t>
            </a:r>
            <a:r>
              <a:rPr lang="en-US" sz="2100" dirty="0">
                <a:latin typeface="Arial" panose="020B0604020202020204" pitchFamily="34" charset="0"/>
                <a:cs typeface="Arial" panose="020B0604020202020204" pitchFamily="34" charset="0"/>
              </a:rPr>
              <a:t>ions across the cell membrane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into </a:t>
            </a:r>
            <a:r>
              <a:rPr lang="en-US" sz="2100" dirty="0">
                <a:latin typeface="Arial" panose="020B0604020202020204" pitchFamily="34" charset="0"/>
                <a:cs typeface="Arial" panose="020B0604020202020204" pitchFamily="34" charset="0"/>
              </a:rPr>
              <a:t>the cell, against their concentration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gradient</a:t>
            </a:r>
            <a:r>
              <a:rPr lang="en-US" sz="2100" dirty="0">
                <a:latin typeface="Arial" panose="020B0604020202020204" pitchFamily="34" charset="0"/>
                <a:cs typeface="Arial" panose="020B0604020202020204" pitchFamily="34" charset="0"/>
              </a:rPr>
              <a:t>. This is called active transport,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and </a:t>
            </a:r>
            <a:r>
              <a:rPr lang="en-US" sz="2100" dirty="0">
                <a:latin typeface="Arial" panose="020B0604020202020204" pitchFamily="34" charset="0"/>
                <a:cs typeface="Arial" panose="020B0604020202020204" pitchFamily="34" charset="0"/>
              </a:rPr>
              <a:t>is described on page 35.</a:t>
            </a:r>
            <a:endParaRPr lang="en-GB" sz="2100" dirty="0">
              <a:latin typeface="Arial" panose="020B0604020202020204" pitchFamily="34" charset="0"/>
              <a:cs typeface="Arial" panose="020B0604020202020204" pitchFamily="34" charset="0"/>
            </a:endParaRPr>
          </a:p>
        </p:txBody>
      </p:sp>
      <p:pic>
        <p:nvPicPr>
          <p:cNvPr id="1026" name="Picture 2" descr="Image result for Uptake of ions"/>
          <p:cNvPicPr>
            <a:picLocks noChangeAspect="1" noChangeArrowheads="1"/>
          </p:cNvPicPr>
          <p:nvPr/>
        </p:nvPicPr>
        <p:blipFill rotWithShape="1">
          <a:blip r:embed="rId3">
            <a:extLst>
              <a:ext uri="{28A0092B-C50C-407E-A947-70E740481C1C}">
                <a14:useLocalDpi xmlns:a14="http://schemas.microsoft.com/office/drawing/2010/main" val="0"/>
              </a:ext>
            </a:extLst>
          </a:blip>
          <a:srcRect t="6480"/>
          <a:stretch/>
        </p:blipFill>
        <p:spPr bwMode="auto">
          <a:xfrm>
            <a:off x="5796136" y="4149080"/>
            <a:ext cx="3096343" cy="252755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00524"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02901011"/>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5899"/>
            <a:ext cx="8640960" cy="5386090"/>
          </a:xfrm>
          <a:prstGeom prst="rect">
            <a:avLst/>
          </a:prstGeom>
          <a:solidFill>
            <a:srgbClr val="F5FC9A"/>
          </a:solidFill>
          <a:ln w="57150">
            <a:solidFill>
              <a:srgbClr val="002060"/>
            </a:solidFill>
          </a:ln>
        </p:spPr>
        <p:txBody>
          <a:bodyPr wrap="square">
            <a:spAutoFit/>
          </a:bodyPr>
          <a:lstStyle/>
          <a:p>
            <a:pPr marL="1069975" indent="-1069975">
              <a:buClr>
                <a:srgbClr val="0070C0"/>
              </a:buClr>
              <a:tabLst>
                <a:tab pos="4300538" algn="l"/>
              </a:tabLst>
            </a:pPr>
            <a:r>
              <a:rPr lang="en-US" sz="3470" b="1" dirty="0"/>
              <a:t>8.6</a:t>
            </a:r>
            <a:r>
              <a:rPr lang="en-US" sz="3470" dirty="0"/>
              <a:t> 	</a:t>
            </a:r>
            <a:r>
              <a:rPr lang="en-US" sz="3470" dirty="0" smtClean="0"/>
              <a:t>What </a:t>
            </a:r>
            <a:r>
              <a:rPr lang="en-US" sz="3470" dirty="0"/>
              <a:t>is the function of a root cap?</a:t>
            </a:r>
          </a:p>
          <a:p>
            <a:pPr marL="1069975" indent="-1069975">
              <a:buClr>
                <a:srgbClr val="0070C0"/>
              </a:buClr>
              <a:tabLst>
                <a:tab pos="4300538" algn="l"/>
              </a:tabLst>
            </a:pPr>
            <a:r>
              <a:rPr lang="en-US" sz="3470" b="1" dirty="0"/>
              <a:t>8.7</a:t>
            </a:r>
            <a:r>
              <a:rPr lang="en-US" sz="3470" dirty="0"/>
              <a:t> </a:t>
            </a:r>
            <a:r>
              <a:rPr lang="en-US" sz="3470" dirty="0" smtClean="0"/>
              <a:t>	Explain </a:t>
            </a:r>
            <a:r>
              <a:rPr lang="en-US" sz="3470" dirty="0"/>
              <a:t>how water goes into root hairs. </a:t>
            </a:r>
            <a:r>
              <a:rPr lang="en-US" sz="3470" dirty="0" smtClean="0"/>
              <a:t>How </a:t>
            </a:r>
            <a:r>
              <a:rPr lang="en-US" sz="3470" dirty="0"/>
              <a:t>does this process differ from the way in which minerals enter?</a:t>
            </a:r>
          </a:p>
          <a:p>
            <a:pPr marL="1069975" indent="-1069975">
              <a:buClr>
                <a:srgbClr val="0070C0"/>
              </a:buClr>
              <a:tabLst>
                <a:tab pos="4300538" algn="l"/>
              </a:tabLst>
            </a:pPr>
            <a:r>
              <a:rPr lang="en-US" sz="3470" b="1" dirty="0"/>
              <a:t>8.8</a:t>
            </a:r>
            <a:r>
              <a:rPr lang="en-US" sz="3470" dirty="0"/>
              <a:t> </a:t>
            </a:r>
            <a:r>
              <a:rPr lang="en-US" sz="3470" dirty="0" smtClean="0"/>
              <a:t>	What </a:t>
            </a:r>
            <a:r>
              <a:rPr lang="en-US" sz="3470" dirty="0"/>
              <a:t>is transpiration?</a:t>
            </a:r>
          </a:p>
          <a:p>
            <a:pPr marL="1069975" indent="-1069975">
              <a:buClr>
                <a:srgbClr val="0070C0"/>
              </a:buClr>
              <a:tabLst>
                <a:tab pos="4300538" algn="l"/>
              </a:tabLst>
            </a:pPr>
            <a:r>
              <a:rPr lang="en-US" sz="3470" b="1" dirty="0"/>
              <a:t>8.9</a:t>
            </a:r>
            <a:r>
              <a:rPr lang="en-US" sz="3470" dirty="0"/>
              <a:t> </a:t>
            </a:r>
            <a:r>
              <a:rPr lang="en-US" sz="3470" dirty="0" smtClean="0"/>
              <a:t>	What </a:t>
            </a:r>
            <a:r>
              <a:rPr lang="en-US" sz="3470" dirty="0"/>
              <a:t>are stomata?</a:t>
            </a:r>
          </a:p>
          <a:p>
            <a:pPr marL="1069975" indent="-1069975">
              <a:buClr>
                <a:srgbClr val="0070C0"/>
              </a:buClr>
              <a:tabLst>
                <a:tab pos="4300538" algn="l"/>
              </a:tabLst>
            </a:pPr>
            <a:r>
              <a:rPr lang="en-US" sz="3470" b="1" dirty="0"/>
              <a:t>8.10</a:t>
            </a:r>
            <a:r>
              <a:rPr lang="en-US" sz="3470" dirty="0"/>
              <a:t> </a:t>
            </a:r>
            <a:r>
              <a:rPr lang="en-US" sz="3470" dirty="0" smtClean="0"/>
              <a:t>	What </a:t>
            </a:r>
            <a:r>
              <a:rPr lang="en-US" sz="3470" dirty="0"/>
              <a:t>is a </a:t>
            </a:r>
            <a:r>
              <a:rPr lang="en-US" sz="3470" dirty="0" err="1"/>
              <a:t>potometer</a:t>
            </a:r>
            <a:r>
              <a:rPr lang="en-US" sz="3470" dirty="0"/>
              <a:t> used for?</a:t>
            </a:r>
          </a:p>
          <a:p>
            <a:pPr marL="1069975" indent="-1069975">
              <a:buClr>
                <a:srgbClr val="0070C0"/>
              </a:buClr>
              <a:tabLst>
                <a:tab pos="4300538" algn="l"/>
              </a:tabLst>
            </a:pPr>
            <a:r>
              <a:rPr lang="en-US" sz="3470" b="1" dirty="0"/>
              <a:t>8.11</a:t>
            </a:r>
            <a:r>
              <a:rPr lang="en-US" sz="3470" dirty="0"/>
              <a:t> </a:t>
            </a:r>
            <a:r>
              <a:rPr lang="en-US" sz="3470" dirty="0" smtClean="0"/>
              <a:t>	Explain </a:t>
            </a:r>
            <a:r>
              <a:rPr lang="en-US" sz="3470" dirty="0"/>
              <a:t>how </a:t>
            </a:r>
            <a:r>
              <a:rPr lang="en-US" sz="3470" b="1" dirty="0"/>
              <a:t>a</a:t>
            </a:r>
            <a:r>
              <a:rPr lang="en-US" sz="3470" dirty="0"/>
              <a:t> temperature, and </a:t>
            </a:r>
            <a:r>
              <a:rPr lang="en-US" sz="3470" dirty="0" smtClean="0"/>
              <a:t/>
            </a:r>
            <a:br>
              <a:rPr lang="en-US" sz="3470" dirty="0" smtClean="0"/>
            </a:br>
            <a:r>
              <a:rPr lang="en-US" sz="3470" b="1" dirty="0" smtClean="0"/>
              <a:t>b</a:t>
            </a:r>
            <a:r>
              <a:rPr lang="en-US" sz="3470" dirty="0" smtClean="0"/>
              <a:t> </a:t>
            </a:r>
            <a:r>
              <a:rPr lang="en-US" sz="3470" dirty="0"/>
              <a:t>light intensity 0 affect the rate of transpiration.</a:t>
            </a:r>
          </a:p>
        </p:txBody>
      </p:sp>
      <p:sp>
        <p:nvSpPr>
          <p:cNvPr id="26" name="TextBox 25">
            <a:hlinkClick r:id="rId3" action="ppaction://hlinkfile"/>
          </p:cNvPr>
          <p:cNvSpPr txBox="1"/>
          <p:nvPr/>
        </p:nvSpPr>
        <p:spPr>
          <a:xfrm>
            <a:off x="8172400" y="432619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99</a:t>
            </a:r>
            <a:endParaRPr lang="en-GB" sz="960" b="1" dirty="0">
              <a:latin typeface="Arial" panose="020B0604020202020204" pitchFamily="34" charset="0"/>
              <a:cs typeface="Arial" panose="020B0604020202020204" pitchFamily="34" charset="0"/>
            </a:endParaRPr>
          </a:p>
        </p:txBody>
      </p:sp>
      <p:sp>
        <p:nvSpPr>
          <p:cNvPr id="12"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8.3 – Transpiration</a:t>
            </a:r>
            <a:endParaRPr lang="en-US" sz="4000" dirty="0"/>
          </a:p>
        </p:txBody>
      </p:sp>
      <p:sp>
        <p:nvSpPr>
          <p:cNvPr id="8" name="TextBox 7">
            <a:hlinkClick r:id="rId4" action="ppaction://hlinksldjump"/>
          </p:cNvPr>
          <p:cNvSpPr txBox="1"/>
          <p:nvPr/>
        </p:nvSpPr>
        <p:spPr>
          <a:xfrm>
            <a:off x="8100392" y="335699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25380179"/>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8.3 – Activity -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100</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12000" cy="5481501"/>
          </a:xfrm>
          <a:prstGeom prst="rect">
            <a:avLst/>
          </a:prstGeom>
          <a:solidFill>
            <a:srgbClr val="C1D6FF"/>
          </a:solidFill>
          <a:ln w="57150">
            <a:solidFill>
              <a:srgbClr val="002060"/>
            </a:solidFill>
          </a:ln>
        </p:spPr>
        <p:txBody>
          <a:bodyPr wrap="square">
            <a:spAutoFit/>
          </a:bodyPr>
          <a:lstStyle/>
          <a:p>
            <a:pPr>
              <a:buClr>
                <a:srgbClr val="0070C0"/>
              </a:buClr>
              <a:tabLst>
                <a:tab pos="812800" algn="l"/>
                <a:tab pos="4300538" algn="l"/>
              </a:tabLst>
            </a:pPr>
            <a:r>
              <a:rPr lang="en-US" sz="2080" b="1" dirty="0" smtClean="0"/>
              <a:t>To </a:t>
            </a:r>
            <a:r>
              <a:rPr lang="en-US" sz="2080" b="1" dirty="0"/>
              <a:t>see which surface of a leaf loses most water</a:t>
            </a:r>
          </a:p>
          <a:p>
            <a:pPr marL="449263" indent="-449263">
              <a:buClr>
                <a:srgbClr val="0070C0"/>
              </a:buClr>
              <a:tabLst>
                <a:tab pos="812800" algn="l"/>
                <a:tab pos="4300538" algn="l"/>
              </a:tabLst>
            </a:pPr>
            <a:r>
              <a:rPr lang="en-US" sz="2080" b="1" dirty="0"/>
              <a:t>Skills</a:t>
            </a:r>
          </a:p>
          <a:p>
            <a:pPr marL="449263" indent="-449263">
              <a:buClr>
                <a:srgbClr val="0070C0"/>
              </a:buClr>
              <a:tabLst>
                <a:tab pos="812800" algn="l"/>
                <a:tab pos="4300538" algn="l"/>
              </a:tabLst>
            </a:pPr>
            <a:r>
              <a:rPr lang="en-US" sz="2080" b="1" dirty="0"/>
              <a:t>A03.1 </a:t>
            </a:r>
            <a:r>
              <a:rPr lang="en-US" sz="2080" dirty="0"/>
              <a:t>Observing, measuring and recording</a:t>
            </a:r>
          </a:p>
          <a:p>
            <a:pPr marL="449263" indent="-449263">
              <a:buClr>
                <a:srgbClr val="0070C0"/>
              </a:buClr>
              <a:tabLst>
                <a:tab pos="812800" algn="l"/>
                <a:tab pos="4300538" algn="l"/>
              </a:tabLst>
            </a:pPr>
            <a:r>
              <a:rPr lang="en-US" sz="2080" b="1" dirty="0"/>
              <a:t>A03.4 </a:t>
            </a:r>
            <a:r>
              <a:rPr lang="en-US" sz="2080" dirty="0"/>
              <a:t>Interpreting and evaluating observations and data</a:t>
            </a:r>
          </a:p>
          <a:p>
            <a:pPr>
              <a:buClr>
                <a:srgbClr val="0070C0"/>
              </a:buClr>
              <a:tabLst>
                <a:tab pos="812800" algn="l"/>
                <a:tab pos="4300538" algn="l"/>
              </a:tabLst>
            </a:pPr>
            <a:r>
              <a:rPr lang="en-US" sz="2080" dirty="0"/>
              <a:t>Cobalt chloride paper is blue when dry and pink when wet. Use forceps to handle it.</a:t>
            </a:r>
          </a:p>
          <a:p>
            <a:pPr marL="457200" indent="-457200">
              <a:buClr>
                <a:srgbClr val="C00000"/>
              </a:buClr>
              <a:buFont typeface="+mj-lt"/>
              <a:buAutoNum type="arabicPeriod"/>
              <a:tabLst>
                <a:tab pos="812800" algn="l"/>
                <a:tab pos="4300538" algn="l"/>
              </a:tabLst>
            </a:pPr>
            <a:r>
              <a:rPr lang="en-US" sz="2080" dirty="0" smtClean="0"/>
              <a:t>Use </a:t>
            </a:r>
            <a:r>
              <a:rPr lang="en-US" sz="2080" dirty="0"/>
              <a:t>a healthy, well-watered potted plant, with leaves which are not too hairy. Fix a small square of blue cobalt chloride paper onto each surface of one leaf, using clear sticky tape. Make sure there are no air spaces around the paper.</a:t>
            </a:r>
          </a:p>
          <a:p>
            <a:pPr marL="457200" indent="-457200">
              <a:buClr>
                <a:srgbClr val="C00000"/>
              </a:buClr>
              <a:buFont typeface="+mj-lt"/>
              <a:buAutoNum type="arabicPeriod"/>
              <a:tabLst>
                <a:tab pos="812800" algn="l"/>
                <a:tab pos="4300538" algn="l"/>
              </a:tabLst>
            </a:pPr>
            <a:r>
              <a:rPr lang="en-US" sz="2080" dirty="0" smtClean="0"/>
              <a:t>Leave </a:t>
            </a:r>
            <a:r>
              <a:rPr lang="en-US" sz="2080" dirty="0"/>
              <a:t>the paper on the leaf for a few minutes.</a:t>
            </a:r>
          </a:p>
          <a:p>
            <a:pPr marL="449263" indent="-449263">
              <a:buClr>
                <a:srgbClr val="0070C0"/>
              </a:buClr>
              <a:tabLst>
                <a:tab pos="812800" algn="l"/>
                <a:tab pos="4300538" algn="l"/>
              </a:tabLst>
            </a:pPr>
            <a:r>
              <a:rPr lang="en-US" sz="2080" b="1" dirty="0" smtClean="0"/>
              <a:t>Questions</a:t>
            </a:r>
            <a:r>
              <a:rPr lang="en-US" sz="2080" dirty="0" smtClean="0"/>
              <a:t> </a:t>
            </a:r>
          </a:p>
          <a:p>
            <a:pPr marL="449263" indent="-449263">
              <a:buClr>
                <a:srgbClr val="0070C0"/>
              </a:buClr>
              <a:tabLst>
                <a:tab pos="812800" algn="l"/>
                <a:tab pos="4300538" algn="l"/>
              </a:tabLst>
            </a:pPr>
            <a:r>
              <a:rPr lang="en-US" sz="2080" b="1" dirty="0" smtClean="0"/>
              <a:t>A1</a:t>
            </a:r>
            <a:r>
              <a:rPr lang="en-US" sz="2080" dirty="0" smtClean="0"/>
              <a:t> 	Which piece of cobalt chloride paper turned pink first? What does this tell you about the loss of water from a leaf?</a:t>
            </a:r>
          </a:p>
          <a:p>
            <a:pPr marL="449263" indent="-449263">
              <a:buClr>
                <a:srgbClr val="0070C0"/>
              </a:buClr>
              <a:tabLst>
                <a:tab pos="812800" algn="l"/>
                <a:tab pos="4300538" algn="l"/>
              </a:tabLst>
            </a:pPr>
            <a:r>
              <a:rPr lang="en-US" sz="2080" b="1" dirty="0" smtClean="0"/>
              <a:t>A2</a:t>
            </a:r>
            <a:r>
              <a:rPr lang="en-US" sz="2080" dirty="0" smtClean="0"/>
              <a:t> 	Why does this surface lose water faster than the other?</a:t>
            </a:r>
          </a:p>
          <a:p>
            <a:pPr marL="449263" indent="-449263">
              <a:buClr>
                <a:srgbClr val="0070C0"/>
              </a:buClr>
              <a:tabLst>
                <a:tab pos="812800" algn="l"/>
                <a:tab pos="4300538" algn="l"/>
              </a:tabLst>
            </a:pPr>
            <a:r>
              <a:rPr lang="en-US" sz="2080" b="1" dirty="0" smtClean="0"/>
              <a:t>A3</a:t>
            </a:r>
            <a:r>
              <a:rPr lang="en-US" sz="2080" dirty="0" smtClean="0"/>
              <a:t> 	Why is it important to use forceps, not fingers, for handling cobalt chloride paper?</a:t>
            </a:r>
            <a:endParaRPr lang="en-US" sz="2080" dirty="0"/>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a:t>
            </a:r>
            <a:endParaRPr lang="en-GB"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172400" y="151788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2713064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8.4 </a:t>
            </a:r>
            <a:r>
              <a:rPr lang="en-US" sz="3600" dirty="0"/>
              <a:t>– </a:t>
            </a:r>
            <a:r>
              <a:rPr lang="en-US" sz="3600" dirty="0" smtClean="0"/>
              <a:t>Transport of Manufactured Food</a:t>
            </a:r>
            <a:endParaRPr lang="en-US" sz="36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3" y="1124744"/>
            <a:ext cx="4943636" cy="5332229"/>
          </a:xfrm>
          <a:prstGeom prst="rect">
            <a:avLst/>
          </a:prstGeom>
        </p:spPr>
        <p:txBody>
          <a:bodyPr wrap="square">
            <a:spAutoFit/>
          </a:bodyPr>
          <a:lstStyle/>
          <a:p>
            <a:pPr marL="361950" indent="-361950">
              <a:buClr>
                <a:srgbClr val="C00000"/>
              </a:buClr>
              <a:buSzPct val="80000"/>
            </a:pPr>
            <a:r>
              <a:rPr lang="en-US" sz="2280" b="1" dirty="0" smtClean="0">
                <a:solidFill>
                  <a:srgbClr val="0070C0"/>
                </a:solidFill>
                <a:latin typeface="Arial" panose="020B0604020202020204" pitchFamily="34" charset="0"/>
                <a:cs typeface="Arial" panose="020B0604020202020204" pitchFamily="34" charset="0"/>
              </a:rPr>
              <a:t>Uptake </a:t>
            </a:r>
            <a:r>
              <a:rPr lang="en-US" sz="2280" b="1" dirty="0">
                <a:solidFill>
                  <a:srgbClr val="0070C0"/>
                </a:solidFill>
                <a:latin typeface="Arial" panose="020B0604020202020204" pitchFamily="34" charset="0"/>
                <a:cs typeface="Arial" panose="020B0604020202020204" pitchFamily="34" charset="0"/>
              </a:rPr>
              <a:t>of ions</a:t>
            </a:r>
          </a:p>
          <a:p>
            <a:pPr marL="361950" indent="-361950">
              <a:buClr>
                <a:srgbClr val="C00000"/>
              </a:buClr>
              <a:buSzPct val="80000"/>
              <a:buFont typeface="Arial" panose="020B0604020202020204" pitchFamily="34" charset="0"/>
              <a:buChar char="►"/>
            </a:pPr>
            <a:r>
              <a:rPr lang="en-US" sz="2280" dirty="0">
                <a:latin typeface="Arial" panose="020B0604020202020204" pitchFamily="34" charset="0"/>
                <a:cs typeface="Arial" panose="020B0604020202020204" pitchFamily="34" charset="0"/>
              </a:rPr>
              <a:t>Leaves make carbohydrates by photosynthesis. They also use some of these carbohydrates to make amino acids, proteins, oils and other organic substances.</a:t>
            </a:r>
          </a:p>
          <a:p>
            <a:pPr marL="361950" indent="-361950">
              <a:buClr>
                <a:srgbClr val="C00000"/>
              </a:buClr>
              <a:buSzPct val="80000"/>
              <a:buFont typeface="Arial" panose="020B0604020202020204" pitchFamily="34" charset="0"/>
              <a:buChar char="►"/>
            </a:pPr>
            <a:r>
              <a:rPr lang="en-US" sz="2280" dirty="0">
                <a:latin typeface="Arial" panose="020B0604020202020204" pitchFamily="34" charset="0"/>
                <a:cs typeface="Arial" panose="020B0604020202020204" pitchFamily="34" charset="0"/>
              </a:rPr>
              <a:t>Some of the organic food material, especially sugar, that the plant makes is transported in the phloem tubes. It is carried from the leaves to whichever part of the plant needs it. This is called translocation. The sap inside the phloem tubes therefore contains a lot of sugar, particularly sucrose.</a:t>
            </a:r>
            <a:endParaRPr lang="en-GB" sz="2280" dirty="0">
              <a:latin typeface="Arial" panose="020B0604020202020204" pitchFamily="34" charset="0"/>
              <a:cs typeface="Arial" panose="020B0604020202020204" pitchFamily="34" charset="0"/>
            </a:endParaRPr>
          </a:p>
        </p:txBody>
      </p:sp>
      <p:sp>
        <p:nvSpPr>
          <p:cNvPr id="6" name="Round Same Side Corner Rectangle 5"/>
          <p:cNvSpPr/>
          <p:nvPr/>
        </p:nvSpPr>
        <p:spPr>
          <a:xfrm>
            <a:off x="5220072" y="1124744"/>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7" name="Round Same Side Corner Rectangle 6"/>
          <p:cNvSpPr/>
          <p:nvPr/>
        </p:nvSpPr>
        <p:spPr>
          <a:xfrm flipV="1">
            <a:off x="5220072" y="1579429"/>
            <a:ext cx="3672408" cy="3433746"/>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5331125" y="1642968"/>
            <a:ext cx="3464431" cy="3250121"/>
          </a:xfrm>
          <a:prstGeom prst="rect">
            <a:avLst/>
          </a:prstGeom>
          <a:noFill/>
        </p:spPr>
        <p:txBody>
          <a:bodyPr wrap="square" rtlCol="0">
            <a:spAutoFit/>
          </a:bodyPr>
          <a:lstStyle/>
          <a:p>
            <a:r>
              <a:rPr lang="en-US" sz="2280" b="1" dirty="0" smtClean="0">
                <a:solidFill>
                  <a:srgbClr val="00B050"/>
                </a:solidFill>
              </a:rPr>
              <a:t>Translocation</a:t>
            </a:r>
            <a:r>
              <a:rPr lang="en-US" sz="2280" dirty="0" smtClean="0">
                <a:solidFill>
                  <a:srgbClr val="00B050"/>
                </a:solidFill>
              </a:rPr>
              <a:t> </a:t>
            </a:r>
            <a:r>
              <a:rPr lang="en-US" sz="2280" dirty="0"/>
              <a:t>- the movement of sucrose and amino acids in phloem, from regions of production (source) to regions of storage, or to regions of utilisation in respiration or growth (sink)</a:t>
            </a:r>
            <a:endParaRPr lang="en-GB" sz="2280" dirty="0"/>
          </a:p>
        </p:txBody>
      </p:sp>
      <p:pic>
        <p:nvPicPr>
          <p:cNvPr id="2050" name="Picture 2" descr="Image result for plant Transloc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5229200"/>
            <a:ext cx="3672409" cy="1398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05137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8.4 </a:t>
            </a:r>
            <a:r>
              <a:rPr lang="en-US" sz="3600" dirty="0"/>
              <a:t>– </a:t>
            </a:r>
            <a:r>
              <a:rPr lang="en-US" sz="3600" dirty="0" smtClean="0"/>
              <a:t>Transport of Manufactured Food</a:t>
            </a:r>
            <a:endParaRPr lang="en-US" sz="36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3" y="1124744"/>
            <a:ext cx="6264696" cy="5632311"/>
          </a:xfrm>
          <a:prstGeom prst="rect">
            <a:avLst/>
          </a:prstGeom>
        </p:spPr>
        <p:txBody>
          <a:bodyPr wrap="square">
            <a:spAutoFit/>
          </a:bodyPr>
          <a:lstStyle/>
          <a:p>
            <a:pPr>
              <a:buClr>
                <a:srgbClr val="C00000"/>
              </a:buClr>
              <a:buSzPct val="80000"/>
            </a:pPr>
            <a:r>
              <a:rPr lang="en-US" sz="2000" b="1" dirty="0" smtClean="0">
                <a:solidFill>
                  <a:srgbClr val="0070C0"/>
                </a:solidFill>
                <a:latin typeface="Arial" panose="020B0604020202020204" pitchFamily="34" charset="0"/>
                <a:cs typeface="Arial" panose="020B0604020202020204" pitchFamily="34" charset="0"/>
              </a:rPr>
              <a:t>Sources </a:t>
            </a:r>
            <a:r>
              <a:rPr lang="en-US" sz="2000" b="1" dirty="0">
                <a:solidFill>
                  <a:srgbClr val="0070C0"/>
                </a:solidFill>
                <a:latin typeface="Arial" panose="020B0604020202020204" pitchFamily="34" charset="0"/>
                <a:cs typeface="Arial" panose="020B0604020202020204" pitchFamily="34" charset="0"/>
              </a:rPr>
              <a:t>and sinks</a:t>
            </a:r>
          </a:p>
          <a:p>
            <a:pPr marL="361950" indent="-361950">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The part of a plant from which sucrose and amino acids are being translocated is called a source. The part of the plant to which they are being translocated is called a sink</a:t>
            </a:r>
            <a:r>
              <a:rPr lang="en-US" sz="2000" dirty="0" smtClean="0">
                <a:latin typeface="Arial" panose="020B0604020202020204" pitchFamily="34" charset="0"/>
                <a:cs typeface="Arial" panose="020B0604020202020204" pitchFamily="34" charset="0"/>
              </a:rPr>
              <a:t>.</a:t>
            </a:r>
          </a:p>
          <a:p>
            <a:pPr marL="361950" indent="-361950">
              <a:buClr>
                <a:srgbClr val="C0000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When a plant is actively </a:t>
            </a:r>
            <a:r>
              <a:rPr lang="en-US" sz="2000" dirty="0" err="1">
                <a:latin typeface="Arial" panose="020B0604020202020204" pitchFamily="34" charset="0"/>
                <a:cs typeface="Arial" panose="020B0604020202020204" pitchFamily="34" charset="0"/>
              </a:rPr>
              <a:t>photosynthesising</a:t>
            </a:r>
            <a:r>
              <a:rPr lang="en-US" sz="2000" dirty="0">
                <a:latin typeface="Arial" panose="020B0604020202020204" pitchFamily="34" charset="0"/>
                <a:cs typeface="Arial" panose="020B0604020202020204" pitchFamily="34" charset="0"/>
              </a:rPr>
              <a:t> and </a:t>
            </a:r>
            <a:r>
              <a:rPr lang="en-US" sz="2000" dirty="0" smtClean="0">
                <a:latin typeface="Arial" panose="020B0604020202020204" pitchFamily="34" charset="0"/>
                <a:cs typeface="Arial" panose="020B0604020202020204" pitchFamily="34" charset="0"/>
              </a:rPr>
              <a:t>growing</a:t>
            </a:r>
            <a:r>
              <a:rPr lang="en-US" sz="2000" dirty="0">
                <a:latin typeface="Arial" panose="020B0604020202020204" pitchFamily="34" charset="0"/>
                <a:cs typeface="Arial" panose="020B0604020202020204" pitchFamily="34" charset="0"/>
              </a:rPr>
              <a:t>, the leaves are generally the major sources of translocated material. They are constantly producing sucrose, which is carried in the phloem to all other parts of the plant. These parts - the sinks - include the roots and flowers. </a:t>
            </a:r>
            <a:endParaRPr lang="en-US" sz="2000" dirty="0" smtClean="0">
              <a:latin typeface="Arial" panose="020B0604020202020204" pitchFamily="34" charset="0"/>
              <a:cs typeface="Arial" panose="020B0604020202020204" pitchFamily="34" charset="0"/>
            </a:endParaRPr>
          </a:p>
          <a:p>
            <a:pPr marL="361950" indent="-361950">
              <a:buClr>
                <a:srgbClr val="C00000"/>
              </a:buClr>
              <a:buSzPct val="800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roots may change some of the sucrose to starch and store it. The flowers use the sucrose to make fructose (an especially sweet-tasting sugar found in nectar). Later, when the fruits are developing, quite large amounts of sucrose may be used to produce sweet, juicy fruits ready to attract animals.</a:t>
            </a:r>
            <a:endParaRPr lang="en-GB" sz="2000" dirty="0">
              <a:latin typeface="Arial" panose="020B0604020202020204" pitchFamily="34" charset="0"/>
              <a:cs typeface="Arial" panose="020B0604020202020204" pitchFamily="34" charset="0"/>
            </a:endParaRPr>
          </a:p>
        </p:txBody>
      </p:sp>
      <p:pic>
        <p:nvPicPr>
          <p:cNvPr id="3078" name="Picture 6" descr="Image result for plant Sources and sin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124744"/>
            <a:ext cx="2448271" cy="194421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plant Sources and sinks"/>
          <p:cNvPicPr>
            <a:picLocks noChangeAspect="1" noChangeArrowheads="1"/>
          </p:cNvPicPr>
          <p:nvPr/>
        </p:nvPicPr>
        <p:blipFill rotWithShape="1">
          <a:blip r:embed="rId4">
            <a:extLst>
              <a:ext uri="{28A0092B-C50C-407E-A947-70E740481C1C}">
                <a14:useLocalDpi xmlns:a14="http://schemas.microsoft.com/office/drawing/2010/main" val="0"/>
              </a:ext>
            </a:extLst>
          </a:blip>
          <a:srcRect l="3948" t="1541" r="40360" b="43219"/>
          <a:stretch/>
        </p:blipFill>
        <p:spPr bwMode="auto">
          <a:xfrm>
            <a:off x="6444207" y="3284984"/>
            <a:ext cx="2448271" cy="20162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hlinkClick r:id="rId5" action="ppaction://hlinkfile"/>
          </p:cNvPr>
          <p:cNvSpPr txBox="1"/>
          <p:nvPr/>
        </p:nvSpPr>
        <p:spPr>
          <a:xfrm>
            <a:off x="6575764" y="5705966"/>
            <a:ext cx="2185155"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b="1" dirty="0" smtClean="0"/>
              <a:t>Translocation – Sources &amp; Sinks</a:t>
            </a:r>
            <a:endParaRPr lang="en-GB" b="1" dirty="0"/>
          </a:p>
        </p:txBody>
      </p:sp>
    </p:spTree>
    <p:extLst>
      <p:ext uri="{BB962C8B-B14F-4D97-AF65-F5344CB8AC3E}">
        <p14:creationId xmlns:p14="http://schemas.microsoft.com/office/powerpoint/2010/main" val="234971512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8.4 </a:t>
            </a:r>
            <a:r>
              <a:rPr lang="en-US" sz="3600" dirty="0"/>
              <a:t>– </a:t>
            </a:r>
            <a:r>
              <a:rPr lang="en-US" sz="3600" dirty="0" smtClean="0"/>
              <a:t>Transport of Manufactured Food</a:t>
            </a:r>
            <a:endParaRPr lang="en-US" sz="36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3" y="1124744"/>
            <a:ext cx="6264696" cy="5647700"/>
          </a:xfrm>
          <a:prstGeom prst="rect">
            <a:avLst/>
          </a:prstGeom>
        </p:spPr>
        <p:txBody>
          <a:bodyPr wrap="square">
            <a:spAutoFit/>
          </a:bodyPr>
          <a:lstStyle/>
          <a:p>
            <a:pPr>
              <a:buClr>
                <a:srgbClr val="C00000"/>
              </a:buClr>
              <a:buSzPct val="80000"/>
            </a:pPr>
            <a:r>
              <a:rPr lang="en-US" sz="1900" b="1" dirty="0" smtClean="0">
                <a:solidFill>
                  <a:srgbClr val="0070C0"/>
                </a:solidFill>
                <a:latin typeface="Arial" panose="020B0604020202020204" pitchFamily="34" charset="0"/>
                <a:cs typeface="Arial" panose="020B0604020202020204" pitchFamily="34" charset="0"/>
              </a:rPr>
              <a:t>Sources </a:t>
            </a:r>
            <a:r>
              <a:rPr lang="en-US" sz="1900" b="1" dirty="0">
                <a:solidFill>
                  <a:srgbClr val="0070C0"/>
                </a:solidFill>
                <a:latin typeface="Arial" panose="020B0604020202020204" pitchFamily="34" charset="0"/>
                <a:cs typeface="Arial" panose="020B0604020202020204" pitchFamily="34" charset="0"/>
              </a:rPr>
              <a:t>and sinks</a:t>
            </a:r>
          </a:p>
          <a:p>
            <a:pPr marL="361950" indent="-3619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But many plants have a time of year when they become dormant. During this stage, they wait out harsh conditions in a state of reduced activity. In a hot climate, this may be during the hottest, driest season. In temperate countries, it may be during the winter.</a:t>
            </a:r>
          </a:p>
          <a:p>
            <a:pPr marL="361950" indent="-36195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Dormant plants do not </a:t>
            </a:r>
            <a:r>
              <a:rPr lang="en-US" sz="1900" dirty="0" err="1">
                <a:latin typeface="Arial" panose="020B0604020202020204" pitchFamily="34" charset="0"/>
                <a:cs typeface="Arial" panose="020B0604020202020204" pitchFamily="34" charset="0"/>
              </a:rPr>
              <a:t>photosynthesise</a:t>
            </a:r>
            <a:r>
              <a:rPr lang="en-US" sz="1900" dirty="0">
                <a:latin typeface="Arial" panose="020B0604020202020204" pitchFamily="34" charset="0"/>
                <a:cs typeface="Arial" panose="020B0604020202020204" pitchFamily="34" charset="0"/>
              </a:rPr>
              <a:t>, but survive on their stored starch, oils and other materials. When the seasons change, they begin to grow again. Now the stored materials are converted to sucrose and transported to the growing regions.</a:t>
            </a:r>
          </a:p>
          <a:p>
            <a:pPr marL="361950" indent="-361950">
              <a:buClr>
                <a:srgbClr val="C00000"/>
              </a:buClr>
              <a:buSzPct val="80000"/>
              <a:buFont typeface="Arial" panose="020B0604020202020204" pitchFamily="34" charset="0"/>
              <a:buChar char="►"/>
            </a:pPr>
            <a:r>
              <a:rPr lang="en-US" sz="1900" dirty="0" smtClean="0">
                <a:latin typeface="Arial" panose="020B0604020202020204" pitchFamily="34" charset="0"/>
                <a:cs typeface="Arial" panose="020B0604020202020204" pitchFamily="34" charset="0"/>
              </a:rPr>
              <a:t>E.g., </a:t>
            </a:r>
            <a:r>
              <a:rPr lang="en-US" sz="1900" dirty="0">
                <a:latin typeface="Arial" panose="020B0604020202020204" pitchFamily="34" charset="0"/>
                <a:cs typeface="Arial" panose="020B0604020202020204" pitchFamily="34" charset="0"/>
              </a:rPr>
              <a:t>potato plants (Figure 8.13) grow in temperate regions, and are not able to survive the cold frosts of winter. During the summer, the leaves </a:t>
            </a:r>
            <a:r>
              <a:rPr lang="en-US" sz="1900" dirty="0" err="1">
                <a:latin typeface="Arial" panose="020B0604020202020204" pitchFamily="34" charset="0"/>
                <a:cs typeface="Arial" panose="020B0604020202020204" pitchFamily="34" charset="0"/>
              </a:rPr>
              <a:t>photosynthesise</a:t>
            </a:r>
            <a:r>
              <a:rPr lang="en-US" sz="1900" dirty="0">
                <a:latin typeface="Arial" panose="020B0604020202020204" pitchFamily="34" charset="0"/>
                <a:cs typeface="Arial" panose="020B0604020202020204" pitchFamily="34" charset="0"/>
              </a:rPr>
              <a:t> and send sucrose down into underground stems. Here, swellings called stem tubers develop. The cells in the root tubers change the sucrose to starch and store it.</a:t>
            </a:r>
            <a:endParaRPr lang="en-GB" sz="1900" dirty="0">
              <a:latin typeface="Arial" panose="020B0604020202020204" pitchFamily="34" charset="0"/>
              <a:cs typeface="Arial" panose="020B0604020202020204" pitchFamily="34" charset="0"/>
            </a:endParaRPr>
          </a:p>
        </p:txBody>
      </p:sp>
      <p:pic>
        <p:nvPicPr>
          <p:cNvPr id="3078" name="Picture 6" descr="Image result for plant Sources and sin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124744"/>
            <a:ext cx="2448271" cy="194421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plant Sources and sinks"/>
          <p:cNvPicPr>
            <a:picLocks noChangeAspect="1" noChangeArrowheads="1"/>
          </p:cNvPicPr>
          <p:nvPr/>
        </p:nvPicPr>
        <p:blipFill rotWithShape="1">
          <a:blip r:embed="rId4">
            <a:extLst>
              <a:ext uri="{28A0092B-C50C-407E-A947-70E740481C1C}">
                <a14:useLocalDpi xmlns:a14="http://schemas.microsoft.com/office/drawing/2010/main" val="0"/>
              </a:ext>
            </a:extLst>
          </a:blip>
          <a:srcRect l="3948" t="1541" r="40360" b="43219"/>
          <a:stretch/>
        </p:blipFill>
        <p:spPr bwMode="auto">
          <a:xfrm>
            <a:off x="6444207" y="3284984"/>
            <a:ext cx="2448271" cy="20162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hlinkClick r:id="rId5" action="ppaction://hlinkfile"/>
          </p:cNvPr>
          <p:cNvSpPr txBox="1"/>
          <p:nvPr/>
        </p:nvSpPr>
        <p:spPr>
          <a:xfrm>
            <a:off x="6575764" y="5705966"/>
            <a:ext cx="2185155"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b="1" dirty="0" smtClean="0"/>
              <a:t>Translocation – Sources &amp; Sinks</a:t>
            </a:r>
            <a:endParaRPr lang="en-GB" b="1" dirty="0"/>
          </a:p>
        </p:txBody>
      </p:sp>
    </p:spTree>
    <p:extLst>
      <p:ext uri="{BB962C8B-B14F-4D97-AF65-F5344CB8AC3E}">
        <p14:creationId xmlns:p14="http://schemas.microsoft.com/office/powerpoint/2010/main" val="137002714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8.4 </a:t>
            </a:r>
            <a:r>
              <a:rPr lang="en-US" sz="3600" dirty="0"/>
              <a:t>– </a:t>
            </a:r>
            <a:r>
              <a:rPr lang="en-US" sz="3600" dirty="0" smtClean="0"/>
              <a:t>Transport of Manufactured Food</a:t>
            </a:r>
            <a:endParaRPr lang="en-US" sz="36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3" y="1124744"/>
            <a:ext cx="6264696" cy="5706177"/>
          </a:xfrm>
          <a:prstGeom prst="rect">
            <a:avLst/>
          </a:prstGeom>
        </p:spPr>
        <p:txBody>
          <a:bodyPr wrap="square">
            <a:spAutoFit/>
          </a:bodyPr>
          <a:lstStyle/>
          <a:p>
            <a:pPr>
              <a:buClr>
                <a:srgbClr val="C00000"/>
              </a:buClr>
              <a:buSzPct val="80000"/>
            </a:pPr>
            <a:r>
              <a:rPr lang="en-US" sz="1920" b="1" dirty="0" smtClean="0">
                <a:solidFill>
                  <a:srgbClr val="0070C0"/>
                </a:solidFill>
                <a:latin typeface="Arial" panose="020B0604020202020204" pitchFamily="34" charset="0"/>
                <a:cs typeface="Arial" panose="020B0604020202020204" pitchFamily="34" charset="0"/>
              </a:rPr>
              <a:t>Sources </a:t>
            </a:r>
            <a:r>
              <a:rPr lang="en-US" sz="1920" b="1" dirty="0">
                <a:solidFill>
                  <a:srgbClr val="0070C0"/>
                </a:solidFill>
                <a:latin typeface="Arial" panose="020B0604020202020204" pitchFamily="34" charset="0"/>
                <a:cs typeface="Arial" panose="020B0604020202020204" pitchFamily="34" charset="0"/>
              </a:rPr>
              <a:t>and sinks</a:t>
            </a:r>
          </a:p>
          <a:p>
            <a:pPr marL="361950" indent="-361950">
              <a:buClr>
                <a:srgbClr val="C00000"/>
              </a:buClr>
              <a:buSzPct val="80000"/>
              <a:buFont typeface="Arial" panose="020B0604020202020204" pitchFamily="34" charset="0"/>
              <a:buChar char="►"/>
            </a:pPr>
            <a:r>
              <a:rPr lang="en-US" sz="1920" dirty="0">
                <a:latin typeface="Arial" panose="020B0604020202020204" pitchFamily="34" charset="0"/>
                <a:cs typeface="Arial" panose="020B0604020202020204" pitchFamily="34" charset="0"/>
              </a:rPr>
              <a:t>In autumn, the leaves die. Nothing is left of the potato plant above ground - just the stem tubers beneath the soil. In spring, they begin to grow new shoots and leaves. The starch in the tubers is changed back to sucrose, and transported in the phloem to the growing stems and leaves. This will continue until the leaves are above ground and </a:t>
            </a:r>
            <a:r>
              <a:rPr lang="en-US" sz="1920" dirty="0" err="1">
                <a:latin typeface="Arial" panose="020B0604020202020204" pitchFamily="34" charset="0"/>
                <a:cs typeface="Arial" panose="020B0604020202020204" pitchFamily="34" charset="0"/>
              </a:rPr>
              <a:t>photosynthesising</a:t>
            </a:r>
            <a:r>
              <a:rPr lang="en-US" sz="1920" dirty="0">
                <a:latin typeface="Arial" panose="020B0604020202020204" pitchFamily="34" charset="0"/>
                <a:cs typeface="Arial" panose="020B0604020202020204" pitchFamily="34" charset="0"/>
              </a:rPr>
              <a:t>.</a:t>
            </a:r>
          </a:p>
          <a:p>
            <a:pPr marL="361950" indent="-361950">
              <a:buClr>
                <a:srgbClr val="C00000"/>
              </a:buClr>
              <a:buSzPct val="80000"/>
              <a:buFont typeface="Arial" panose="020B0604020202020204" pitchFamily="34" charset="0"/>
              <a:buChar char="►"/>
            </a:pPr>
            <a:r>
              <a:rPr lang="en-US" sz="1920" dirty="0">
                <a:latin typeface="Arial" panose="020B0604020202020204" pitchFamily="34" charset="0"/>
                <a:cs typeface="Arial" panose="020B0604020202020204" pitchFamily="34" charset="0"/>
              </a:rPr>
              <a:t>So, in summer the leaves are sources and the growing stem tubers are sinks. In spring, the stem tubers are sources and the growing leaves are sinks.</a:t>
            </a:r>
          </a:p>
          <a:p>
            <a:pPr marL="361950" indent="-361950">
              <a:buClr>
                <a:srgbClr val="C00000"/>
              </a:buClr>
              <a:buSzPct val="80000"/>
              <a:buFont typeface="Arial" panose="020B0604020202020204" pitchFamily="34" charset="0"/>
              <a:buChar char="►"/>
            </a:pPr>
            <a:r>
              <a:rPr lang="en-US" sz="1920" dirty="0">
                <a:latin typeface="Arial" panose="020B0604020202020204" pitchFamily="34" charset="0"/>
                <a:cs typeface="Arial" panose="020B0604020202020204" pitchFamily="34" charset="0"/>
              </a:rPr>
              <a:t>You can see from this example that phloem can transfer sucrose in either direction - up or down the plant. This isn’t true for the transport of water in the xylem vessels. That can only go upwards, because transpiration always happens at the leaf surface, and it is this that provides the ‘</a:t>
            </a:r>
            <a:r>
              <a:rPr lang="en-US" sz="1920" dirty="0" err="1">
                <a:latin typeface="Arial" panose="020B0604020202020204" pitchFamily="34" charset="0"/>
                <a:cs typeface="Arial" panose="020B0604020202020204" pitchFamily="34" charset="0"/>
              </a:rPr>
              <a:t>puli</a:t>
            </a:r>
            <a:r>
              <a:rPr lang="en-US" sz="1920" dirty="0">
                <a:latin typeface="Arial" panose="020B0604020202020204" pitchFamily="34" charset="0"/>
                <a:cs typeface="Arial" panose="020B0604020202020204" pitchFamily="34" charset="0"/>
              </a:rPr>
              <a:t>’ to draw water up the plant.</a:t>
            </a:r>
            <a:endParaRPr lang="en-GB" sz="1920" dirty="0">
              <a:latin typeface="Arial" panose="020B0604020202020204" pitchFamily="34" charset="0"/>
              <a:cs typeface="Arial" panose="020B0604020202020204" pitchFamily="34" charset="0"/>
            </a:endParaRPr>
          </a:p>
        </p:txBody>
      </p:sp>
      <p:pic>
        <p:nvPicPr>
          <p:cNvPr id="3078" name="Picture 6" descr="Image result for plant Sources and sin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124744"/>
            <a:ext cx="2448271" cy="194421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plant Sources and sinks"/>
          <p:cNvPicPr>
            <a:picLocks noChangeAspect="1" noChangeArrowheads="1"/>
          </p:cNvPicPr>
          <p:nvPr/>
        </p:nvPicPr>
        <p:blipFill rotWithShape="1">
          <a:blip r:embed="rId4">
            <a:extLst>
              <a:ext uri="{28A0092B-C50C-407E-A947-70E740481C1C}">
                <a14:useLocalDpi xmlns:a14="http://schemas.microsoft.com/office/drawing/2010/main" val="0"/>
              </a:ext>
            </a:extLst>
          </a:blip>
          <a:srcRect l="3948" t="1541" r="40360" b="43219"/>
          <a:stretch/>
        </p:blipFill>
        <p:spPr bwMode="auto">
          <a:xfrm>
            <a:off x="6444207" y="3284984"/>
            <a:ext cx="2448271" cy="20162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hlinkClick r:id="rId5" action="ppaction://hlinkfile"/>
          </p:cNvPr>
          <p:cNvSpPr txBox="1"/>
          <p:nvPr/>
        </p:nvSpPr>
        <p:spPr>
          <a:xfrm>
            <a:off x="6575764" y="5705966"/>
            <a:ext cx="2185155"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b="1" dirty="0" smtClean="0"/>
              <a:t>Translocation – Sources &amp; Sinks</a:t>
            </a:r>
            <a:endParaRPr lang="en-GB" b="1" dirty="0"/>
          </a:p>
        </p:txBody>
      </p:sp>
    </p:spTree>
    <p:extLst>
      <p:ext uri="{BB962C8B-B14F-4D97-AF65-F5344CB8AC3E}">
        <p14:creationId xmlns:p14="http://schemas.microsoft.com/office/powerpoint/2010/main" val="364817306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8.4 </a:t>
            </a:r>
            <a:r>
              <a:rPr lang="en-US" sz="3600" dirty="0"/>
              <a:t>– </a:t>
            </a:r>
            <a:r>
              <a:rPr lang="en-US" sz="3600" dirty="0" smtClean="0"/>
              <a:t>Transport of Manufactured Food</a:t>
            </a:r>
            <a:endParaRPr lang="en-US" sz="36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8263" t="31791" r="12988" b="14983"/>
          <a:stretch/>
        </p:blipFill>
        <p:spPr>
          <a:xfrm>
            <a:off x="187095" y="1124744"/>
            <a:ext cx="8716752" cy="3600399"/>
          </a:xfrm>
          <a:prstGeom prst="rect">
            <a:avLst/>
          </a:prstGeom>
        </p:spPr>
      </p:pic>
      <p:sp>
        <p:nvSpPr>
          <p:cNvPr id="5" name="Rectangle 4"/>
          <p:cNvSpPr/>
          <p:nvPr/>
        </p:nvSpPr>
        <p:spPr>
          <a:xfrm>
            <a:off x="244891" y="4810497"/>
            <a:ext cx="5664571" cy="36933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dirty="0"/>
              <a:t>Figure 8.13 </a:t>
            </a:r>
            <a:r>
              <a:rPr lang="en-US" dirty="0" smtClean="0"/>
              <a:t>- Potato </a:t>
            </a:r>
            <a:r>
              <a:rPr lang="en-US" dirty="0"/>
              <a:t>plants in summer and spring.</a:t>
            </a:r>
            <a:endParaRPr lang="en-GB" dirty="0"/>
          </a:p>
        </p:txBody>
      </p:sp>
    </p:spTree>
    <p:extLst>
      <p:ext uri="{BB962C8B-B14F-4D97-AF65-F5344CB8AC3E}">
        <p14:creationId xmlns:p14="http://schemas.microsoft.com/office/powerpoint/2010/main" val="24425954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8.4 </a:t>
            </a:r>
            <a:r>
              <a:rPr lang="en-US" sz="3600" dirty="0"/>
              <a:t>– </a:t>
            </a:r>
            <a:r>
              <a:rPr lang="en-US" sz="3600" dirty="0" smtClean="0"/>
              <a:t>Transport of Manufactured Food</a:t>
            </a:r>
            <a:endParaRPr lang="en-US" sz="3600" dirty="0"/>
          </a:p>
        </p:txBody>
      </p:sp>
      <p:sp>
        <p:nvSpPr>
          <p:cNvPr id="14" name="Round Same Side Corner Rectangle 13">
            <a:hlinkClick r:id="" action="ppaction://noaction"/>
          </p:cNvPr>
          <p:cNvSpPr/>
          <p:nvPr/>
        </p:nvSpPr>
        <p:spPr>
          <a:xfrm>
            <a:off x="6995356" y="697369"/>
            <a:ext cx="600980" cy="355367"/>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556792"/>
            <a:ext cx="8712967" cy="5112169"/>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180" b="1" dirty="0" smtClean="0">
                <a:latin typeface="Arial" panose="020B0604020202020204" pitchFamily="34" charset="0"/>
                <a:cs typeface="Arial" panose="020B0604020202020204" pitchFamily="34" charset="0"/>
              </a:rPr>
              <a:t>You </a:t>
            </a:r>
            <a:r>
              <a:rPr lang="en-US" sz="218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why </a:t>
            </a:r>
            <a:r>
              <a:rPr lang="en-US" sz="2180" dirty="0">
                <a:latin typeface="Arial" panose="020B0604020202020204" pitchFamily="34" charset="0"/>
                <a:cs typeface="Arial" panose="020B0604020202020204" pitchFamily="34" charset="0"/>
              </a:rPr>
              <a:t>plants need transport systems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structure of xylem vessels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where </a:t>
            </a:r>
            <a:r>
              <a:rPr lang="en-US" sz="2180" dirty="0">
                <a:latin typeface="Arial" panose="020B0604020202020204" pitchFamily="34" charset="0"/>
                <a:cs typeface="Arial" panose="020B0604020202020204" pitchFamily="34" charset="0"/>
              </a:rPr>
              <a:t>xylem and phloem are found in roots, stems and leaves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how </a:t>
            </a:r>
            <a:r>
              <a:rPr lang="en-US" sz="2180" dirty="0">
                <a:latin typeface="Arial" panose="020B0604020202020204" pitchFamily="34" charset="0"/>
                <a:cs typeface="Arial" panose="020B0604020202020204" pitchFamily="34" charset="0"/>
              </a:rPr>
              <a:t>xylem vessels help to support a plant and transport water and mineral ions </a:t>
            </a:r>
            <a:endParaRPr lang="en-US" sz="218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adaptations of root hairs for rapid uptake of water and ions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about </a:t>
            </a:r>
            <a:r>
              <a:rPr lang="en-US" sz="2180" dirty="0">
                <a:latin typeface="Arial" panose="020B0604020202020204" pitchFamily="34" charset="0"/>
                <a:cs typeface="Arial" panose="020B0604020202020204" pitchFamily="34" charset="0"/>
              </a:rPr>
              <a:t>transpiration and the conditions that affect its rate </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how </a:t>
            </a:r>
            <a:r>
              <a:rPr lang="en-US" sz="2180" dirty="0">
                <a:latin typeface="Arial" panose="020B0604020202020204" pitchFamily="34" charset="0"/>
                <a:cs typeface="Arial" panose="020B0604020202020204" pitchFamily="34" charset="0"/>
              </a:rPr>
              <a:t>transpiration causes water to move up xylem vessels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how </a:t>
            </a:r>
            <a:r>
              <a:rPr lang="en-US" sz="2180" dirty="0">
                <a:latin typeface="Arial" panose="020B0604020202020204" pitchFamily="34" charset="0"/>
                <a:cs typeface="Arial" panose="020B0604020202020204" pitchFamily="34" charset="0"/>
              </a:rPr>
              <a:t>and why wilting occurs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structure of phloem tubes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role of phloem tubes in translocation of sucrose and amino acids</a:t>
            </a:r>
          </a:p>
          <a:p>
            <a:pPr marL="361950" indent="-36195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about </a:t>
            </a:r>
            <a:r>
              <a:rPr lang="en-US" sz="2180" dirty="0">
                <a:latin typeface="Arial" panose="020B0604020202020204" pitchFamily="34" charset="0"/>
                <a:cs typeface="Arial" panose="020B0604020202020204" pitchFamily="34" charset="0"/>
              </a:rPr>
              <a:t>sources and sinks, and how they may vary at different times.</a:t>
            </a:r>
            <a:endParaRPr lang="en-GB" sz="2180"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078182"/>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8.4 – Activity -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12000" cy="5632311"/>
          </a:xfrm>
          <a:prstGeom prst="rect">
            <a:avLst/>
          </a:prstGeom>
          <a:solidFill>
            <a:srgbClr val="C1D6FF"/>
          </a:solidFill>
          <a:ln w="57150">
            <a:solidFill>
              <a:srgbClr val="002060"/>
            </a:solidFill>
          </a:ln>
        </p:spPr>
        <p:txBody>
          <a:bodyPr wrap="square">
            <a:spAutoFit/>
          </a:bodyPr>
          <a:lstStyle/>
          <a:p>
            <a:pPr>
              <a:buClr>
                <a:srgbClr val="0070C0"/>
              </a:buClr>
              <a:tabLst>
                <a:tab pos="812800" algn="l"/>
                <a:tab pos="4300538" algn="l"/>
              </a:tabLst>
            </a:pPr>
            <a:r>
              <a:rPr lang="en-US" sz="2000" b="1" dirty="0"/>
              <a:t>To measure the rate of transpiration of a potted plant</a:t>
            </a:r>
            <a:endParaRPr lang="en-US" sz="2000" b="1" dirty="0" smtClean="0"/>
          </a:p>
          <a:p>
            <a:pPr marL="449263" indent="-449263">
              <a:buClr>
                <a:srgbClr val="0070C0"/>
              </a:buClr>
              <a:tabLst>
                <a:tab pos="812800" algn="l"/>
                <a:tab pos="4300538" algn="l"/>
              </a:tabLst>
            </a:pPr>
            <a:r>
              <a:rPr lang="en-US" sz="2000" b="1" dirty="0" smtClean="0"/>
              <a:t>Skills</a:t>
            </a:r>
            <a:endParaRPr lang="en-US" sz="2000" b="1" dirty="0"/>
          </a:p>
          <a:p>
            <a:pPr marL="449263" indent="-449263">
              <a:buClr>
                <a:srgbClr val="0070C0"/>
              </a:buClr>
              <a:tabLst>
                <a:tab pos="812800" algn="l"/>
                <a:tab pos="4300538" algn="l"/>
              </a:tabLst>
            </a:pPr>
            <a:r>
              <a:rPr lang="en-US" sz="2000" b="1" dirty="0"/>
              <a:t>A03.3</a:t>
            </a:r>
            <a:r>
              <a:rPr lang="en-US" sz="2000" dirty="0"/>
              <a:t> </a:t>
            </a:r>
            <a:r>
              <a:rPr lang="en-US" sz="2000" dirty="0" smtClean="0"/>
              <a:t>	Observing</a:t>
            </a:r>
            <a:r>
              <a:rPr lang="en-US" sz="2000" dirty="0"/>
              <a:t>, measuring and recording</a:t>
            </a:r>
          </a:p>
          <a:p>
            <a:pPr marL="449263" indent="-449263">
              <a:buClr>
                <a:srgbClr val="0070C0"/>
              </a:buClr>
              <a:tabLst>
                <a:tab pos="812800" algn="l"/>
                <a:tab pos="4300538" algn="l"/>
              </a:tabLst>
            </a:pPr>
            <a:r>
              <a:rPr lang="en-US" sz="2000" b="1" dirty="0"/>
              <a:t>A03.4 </a:t>
            </a:r>
            <a:r>
              <a:rPr lang="en-US" sz="2000" b="1" dirty="0" smtClean="0"/>
              <a:t>	</a:t>
            </a:r>
            <a:r>
              <a:rPr lang="en-US" sz="2000" dirty="0" smtClean="0"/>
              <a:t>Interpreting </a:t>
            </a:r>
            <a:r>
              <a:rPr lang="en-US" sz="2000" dirty="0"/>
              <a:t>and evaluating observations and data</a:t>
            </a:r>
          </a:p>
          <a:p>
            <a:pPr marL="457200" indent="-457200">
              <a:buClr>
                <a:srgbClr val="C00000"/>
              </a:buClr>
              <a:buFont typeface="+mj-lt"/>
              <a:buAutoNum type="arabicPeriod"/>
              <a:tabLst>
                <a:tab pos="812800" algn="l"/>
                <a:tab pos="4300538" algn="l"/>
              </a:tabLst>
            </a:pPr>
            <a:r>
              <a:rPr lang="en-US" sz="2000" dirty="0"/>
              <a:t>Use two similar well-watered potted plants. Enclose one plant entirely in a polythene bag, including its pot. This is the control.</a:t>
            </a:r>
          </a:p>
          <a:p>
            <a:pPr marL="457200" indent="-457200">
              <a:buClr>
                <a:srgbClr val="C00000"/>
              </a:buClr>
              <a:buFont typeface="+mj-lt"/>
              <a:buAutoNum type="arabicPeriod"/>
              <a:tabLst>
                <a:tab pos="812800" algn="l"/>
                <a:tab pos="4300538" algn="l"/>
              </a:tabLst>
            </a:pPr>
            <a:r>
              <a:rPr lang="en-US" sz="2000" dirty="0" smtClean="0"/>
              <a:t>Enclose </a:t>
            </a:r>
            <a:r>
              <a:rPr lang="en-US" sz="2000" dirty="0"/>
              <a:t>only the pot of the second plant in a polythene bag. Fix the bag firmly around the stem of the plant, as in the diagram, and seal with petroleum jelly.</a:t>
            </a:r>
          </a:p>
          <a:p>
            <a:pPr marL="457200" indent="-457200">
              <a:buClr>
                <a:srgbClr val="C00000"/>
              </a:buClr>
              <a:buFont typeface="+mj-lt"/>
              <a:buAutoNum type="arabicPeriod"/>
              <a:tabLst>
                <a:tab pos="812800" algn="l"/>
                <a:tab pos="4300538" algn="l"/>
              </a:tabLst>
            </a:pPr>
            <a:r>
              <a:rPr lang="en-US" sz="2000" dirty="0" smtClean="0"/>
              <a:t>Place </a:t>
            </a:r>
            <a:r>
              <a:rPr lang="en-US" sz="2000" dirty="0"/>
              <a:t>both plants on balances, and record </a:t>
            </a:r>
            <a:r>
              <a:rPr lang="en-US" sz="2000" dirty="0" smtClean="0"/>
              <a:t/>
            </a:r>
            <a:br>
              <a:rPr lang="en-US" sz="2000" dirty="0" smtClean="0"/>
            </a:br>
            <a:r>
              <a:rPr lang="en-US" sz="2000" dirty="0" smtClean="0"/>
              <a:t>their </a:t>
            </a:r>
            <a:r>
              <a:rPr lang="en-US" sz="2000" dirty="0"/>
              <a:t>masses.</a:t>
            </a:r>
          </a:p>
          <a:p>
            <a:pPr marL="457200" indent="-457200">
              <a:buClr>
                <a:srgbClr val="C00000"/>
              </a:buClr>
              <a:buFont typeface="+mj-lt"/>
              <a:buAutoNum type="arabicPeriod"/>
              <a:tabLst>
                <a:tab pos="812800" algn="l"/>
                <a:tab pos="4300538" algn="l"/>
              </a:tabLst>
            </a:pPr>
            <a:r>
              <a:rPr lang="en-US" sz="2000" dirty="0" smtClean="0"/>
              <a:t>Record </a:t>
            </a:r>
            <a:r>
              <a:rPr lang="en-US" sz="2000" dirty="0"/>
              <a:t>the mass of each plant every </a:t>
            </a:r>
            <a:r>
              <a:rPr lang="en-US" sz="2000" dirty="0" smtClean="0"/>
              <a:t/>
            </a:r>
            <a:br>
              <a:rPr lang="en-US" sz="2000" dirty="0" smtClean="0"/>
            </a:br>
            <a:r>
              <a:rPr lang="en-US" sz="2000" dirty="0" smtClean="0"/>
              <a:t>day</a:t>
            </a:r>
            <a:r>
              <a:rPr lang="en-US" sz="2000" dirty="0"/>
              <a:t>, at the same time, for at least a week.</a:t>
            </a:r>
          </a:p>
          <a:p>
            <a:pPr marL="449263" indent="-449263">
              <a:buClr>
                <a:srgbClr val="0070C0"/>
              </a:buClr>
              <a:tabLst>
                <a:tab pos="812800" algn="l"/>
                <a:tab pos="4300538" algn="l"/>
              </a:tabLst>
            </a:pPr>
            <a:r>
              <a:rPr lang="en-US" sz="2000" b="1" dirty="0" smtClean="0"/>
              <a:t>Questions</a:t>
            </a:r>
            <a:r>
              <a:rPr lang="en-US" sz="2000" dirty="0" smtClean="0"/>
              <a:t> </a:t>
            </a:r>
          </a:p>
          <a:p>
            <a:pPr marL="449263" indent="-449263">
              <a:buClr>
                <a:srgbClr val="0070C0"/>
              </a:buClr>
              <a:tabLst>
                <a:tab pos="812800" algn="l"/>
                <a:tab pos="4300538" algn="l"/>
              </a:tabLst>
            </a:pPr>
            <a:r>
              <a:rPr lang="en-US" sz="2000" b="1" dirty="0" smtClean="0"/>
              <a:t>A1</a:t>
            </a:r>
            <a:r>
              <a:rPr lang="en-US" sz="2000" dirty="0" smtClean="0"/>
              <a:t> </a:t>
            </a:r>
            <a:r>
              <a:rPr lang="en-US" sz="2000" dirty="0"/>
              <a:t>	</a:t>
            </a:r>
            <a:r>
              <a:rPr lang="en-US" sz="2000" dirty="0" smtClean="0"/>
              <a:t>Which </a:t>
            </a:r>
            <a:r>
              <a:rPr lang="en-US" sz="2000" dirty="0"/>
              <a:t>plant lost mass? Why?</a:t>
            </a:r>
          </a:p>
          <a:p>
            <a:pPr marL="449263" indent="-449263">
              <a:buClr>
                <a:srgbClr val="0070C0"/>
              </a:buClr>
              <a:tabLst>
                <a:tab pos="812800" algn="l"/>
                <a:tab pos="4300538" algn="l"/>
              </a:tabLst>
            </a:pPr>
            <a:r>
              <a:rPr lang="en-US" sz="2000" b="1" dirty="0"/>
              <a:t>A2</a:t>
            </a:r>
            <a:r>
              <a:rPr lang="en-US" sz="2000" dirty="0"/>
              <a:t> </a:t>
            </a:r>
            <a:r>
              <a:rPr lang="en-US" sz="2000" dirty="0" smtClean="0"/>
              <a:t>	Do </a:t>
            </a:r>
            <a:r>
              <a:rPr lang="en-US" sz="2000" dirty="0"/>
              <a:t>you think this is a good method </a:t>
            </a:r>
            <a:r>
              <a:rPr lang="en-US" sz="2000" dirty="0" smtClean="0"/>
              <a:t/>
            </a:r>
            <a:br>
              <a:rPr lang="en-US" sz="2000" dirty="0" smtClean="0"/>
            </a:br>
            <a:r>
              <a:rPr lang="en-US" sz="2000" dirty="0" smtClean="0"/>
              <a:t>of </a:t>
            </a:r>
            <a:r>
              <a:rPr lang="en-US" sz="2000" dirty="0"/>
              <a:t>measuring transpiration rate? </a:t>
            </a:r>
            <a:r>
              <a:rPr lang="en-US" sz="2000" dirty="0" smtClean="0"/>
              <a:t/>
            </a:r>
            <a:br>
              <a:rPr lang="en-US" sz="2000" dirty="0" smtClean="0"/>
            </a:br>
            <a:r>
              <a:rPr lang="en-US" sz="2000" dirty="0" smtClean="0"/>
              <a:t>How </a:t>
            </a:r>
            <a:r>
              <a:rPr lang="en-US" sz="2000" dirty="0"/>
              <a:t>could it be improved?</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a:t>
            </a:r>
            <a:endParaRPr lang="en-GB" b="1" dirty="0">
              <a:latin typeface="Arial" panose="020B0604020202020204" pitchFamily="34" charset="0"/>
              <a:cs typeface="Arial" panose="020B0604020202020204" pitchFamily="34" charset="0"/>
            </a:endParaRPr>
          </a:p>
        </p:txBody>
      </p:sp>
      <p:sp>
        <p:nvSpPr>
          <p:cNvPr id="4" name="Rectangle 3"/>
          <p:cNvSpPr/>
          <p:nvPr/>
        </p:nvSpPr>
        <p:spPr>
          <a:xfrm>
            <a:off x="5580112" y="3706460"/>
            <a:ext cx="3240360" cy="296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3"/>
          <a:stretch>
            <a:fillRect/>
          </a:stretch>
        </p:blipFill>
        <p:spPr>
          <a:xfrm>
            <a:off x="5652120" y="3792175"/>
            <a:ext cx="1415244" cy="2779798"/>
          </a:xfrm>
          <a:prstGeom prst="rect">
            <a:avLst/>
          </a:prstGeom>
        </p:spPr>
      </p:pic>
      <p:pic>
        <p:nvPicPr>
          <p:cNvPr id="3" name="Picture 2"/>
          <p:cNvPicPr>
            <a:picLocks noChangeAspect="1"/>
          </p:cNvPicPr>
          <p:nvPr/>
        </p:nvPicPr>
        <p:blipFill>
          <a:blip r:embed="rId4"/>
          <a:stretch>
            <a:fillRect/>
          </a:stretch>
        </p:blipFill>
        <p:spPr>
          <a:xfrm>
            <a:off x="7172094" y="3789040"/>
            <a:ext cx="1576370" cy="2779798"/>
          </a:xfrm>
          <a:prstGeom prst="rect">
            <a:avLst/>
          </a:prstGeom>
        </p:spPr>
      </p:pic>
    </p:spTree>
    <p:extLst>
      <p:ext uri="{BB962C8B-B14F-4D97-AF65-F5344CB8AC3E}">
        <p14:creationId xmlns:p14="http://schemas.microsoft.com/office/powerpoint/2010/main" val="219763103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8.5 – Activity</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12000" cy="5580000"/>
          </a:xfrm>
          <a:prstGeom prst="rect">
            <a:avLst/>
          </a:prstGeom>
          <a:solidFill>
            <a:srgbClr val="C1D6FF"/>
          </a:solidFill>
          <a:ln w="57150">
            <a:solidFill>
              <a:srgbClr val="002060"/>
            </a:solidFill>
          </a:ln>
        </p:spPr>
        <p:txBody>
          <a:bodyPr wrap="square">
            <a:spAutoFit/>
          </a:bodyPr>
          <a:lstStyle/>
          <a:p>
            <a:pPr>
              <a:buClr>
                <a:srgbClr val="0070C0"/>
              </a:buClr>
              <a:tabLst>
                <a:tab pos="812800" algn="l"/>
                <a:tab pos="4300538" algn="l"/>
              </a:tabLst>
            </a:pPr>
            <a:r>
              <a:rPr lang="en-US" sz="1640" b="1" dirty="0"/>
              <a:t>Using a </a:t>
            </a:r>
            <a:r>
              <a:rPr lang="en-US" sz="1640" b="1" dirty="0" err="1"/>
              <a:t>potometer</a:t>
            </a:r>
            <a:r>
              <a:rPr lang="en-US" sz="1640" b="1" dirty="0"/>
              <a:t> to compare rates of transpiration under different conditions</a:t>
            </a:r>
          </a:p>
          <a:p>
            <a:pPr marL="449263" indent="-449263">
              <a:buClr>
                <a:srgbClr val="0070C0"/>
              </a:buClr>
              <a:tabLst>
                <a:tab pos="812800" algn="l"/>
                <a:tab pos="4300538" algn="l"/>
              </a:tabLst>
            </a:pPr>
            <a:r>
              <a:rPr lang="en-US" sz="1640" b="1" dirty="0"/>
              <a:t>Skills</a:t>
            </a:r>
          </a:p>
          <a:p>
            <a:pPr marL="449263" indent="-449263">
              <a:buClr>
                <a:srgbClr val="0070C0"/>
              </a:buClr>
              <a:tabLst>
                <a:tab pos="812800" algn="l"/>
                <a:tab pos="4300538" algn="l"/>
              </a:tabLst>
            </a:pPr>
            <a:r>
              <a:rPr lang="en-US" sz="1640" b="1" dirty="0"/>
              <a:t>A03.1 </a:t>
            </a:r>
            <a:r>
              <a:rPr lang="en-US" sz="1640" dirty="0"/>
              <a:t>Using techniques, apparatus and materials</a:t>
            </a:r>
          </a:p>
          <a:p>
            <a:pPr marL="449263" indent="-449263">
              <a:buClr>
                <a:srgbClr val="0070C0"/>
              </a:buClr>
              <a:tabLst>
                <a:tab pos="812800" algn="l"/>
                <a:tab pos="4300538" algn="l"/>
              </a:tabLst>
            </a:pPr>
            <a:r>
              <a:rPr lang="en-US" sz="1640" b="1" dirty="0"/>
              <a:t>A03.3 </a:t>
            </a:r>
            <a:r>
              <a:rPr lang="en-US" sz="1640" dirty="0"/>
              <a:t>Observing, measuring and recording</a:t>
            </a:r>
          </a:p>
          <a:p>
            <a:pPr marL="449263" indent="-449263">
              <a:buClr>
                <a:srgbClr val="0070C0"/>
              </a:buClr>
              <a:tabLst>
                <a:tab pos="812800" algn="l"/>
                <a:tab pos="4300538" algn="l"/>
              </a:tabLst>
            </a:pPr>
            <a:r>
              <a:rPr lang="en-US" sz="1640" b="1" dirty="0"/>
              <a:t>A03.4 </a:t>
            </a:r>
            <a:r>
              <a:rPr lang="en-US" sz="1640" dirty="0"/>
              <a:t>Interpreting and evaluating observations and data </a:t>
            </a:r>
            <a:r>
              <a:rPr lang="en-US" sz="1640" dirty="0" smtClean="0"/>
              <a:t>1</a:t>
            </a:r>
            <a:endParaRPr lang="en-US" sz="1640" dirty="0"/>
          </a:p>
          <a:p>
            <a:pPr marL="457200" indent="-457200">
              <a:buClr>
                <a:srgbClr val="C00000"/>
              </a:buClr>
              <a:buFont typeface="+mj-lt"/>
              <a:buAutoNum type="arabicPeriod"/>
              <a:tabLst>
                <a:tab pos="812800" algn="l"/>
                <a:tab pos="4300538" algn="l"/>
              </a:tabLst>
            </a:pPr>
            <a:r>
              <a:rPr lang="en-US" sz="1640" dirty="0"/>
              <a:t>Set up the </a:t>
            </a:r>
            <a:r>
              <a:rPr lang="en-US" sz="1640" dirty="0" err="1"/>
              <a:t>potometer</a:t>
            </a:r>
            <a:r>
              <a:rPr lang="en-US" sz="1640" dirty="0"/>
              <a:t> as in Figure 8.12 (page 99). The stem of the plant must fit exactly into the rubber tubing, with no air gaps. Petroleum jelly will help to make an air-tight seal.</a:t>
            </a:r>
          </a:p>
          <a:p>
            <a:pPr marL="457200" indent="-457200">
              <a:buClr>
                <a:srgbClr val="C00000"/>
              </a:buClr>
              <a:buFont typeface="+mj-lt"/>
              <a:buAutoNum type="arabicPeriod"/>
              <a:tabLst>
                <a:tab pos="812800" algn="l"/>
                <a:tab pos="4300538" algn="l"/>
              </a:tabLst>
            </a:pPr>
            <a:r>
              <a:rPr lang="en-US" sz="1640" dirty="0" smtClean="0"/>
              <a:t>Fill </a:t>
            </a:r>
            <a:r>
              <a:rPr lang="en-US" sz="1640" dirty="0"/>
              <a:t>the apparatus with water, by opening the clip.</a:t>
            </a:r>
          </a:p>
          <a:p>
            <a:pPr marL="457200" indent="-457200">
              <a:buClr>
                <a:srgbClr val="C00000"/>
              </a:buClr>
              <a:buFont typeface="+mj-lt"/>
              <a:buAutoNum type="arabicPeriod"/>
              <a:tabLst>
                <a:tab pos="812800" algn="l"/>
                <a:tab pos="4300538" algn="l"/>
              </a:tabLst>
            </a:pPr>
            <a:r>
              <a:rPr lang="en-US" sz="1640" dirty="0" smtClean="0"/>
              <a:t>Close </a:t>
            </a:r>
            <a:r>
              <a:rPr lang="en-US" sz="1640" dirty="0"/>
              <a:t>the clip again, and leave the apparatus in a light, airy place. As the plant transpires, the water it loses is replaced by water taken up the stem. Air will be drawn in at the end of the capillary tube.</a:t>
            </a:r>
          </a:p>
          <a:p>
            <a:pPr marL="457200" indent="-457200">
              <a:buClr>
                <a:srgbClr val="C00000"/>
              </a:buClr>
              <a:buFont typeface="+mj-lt"/>
              <a:buAutoNum type="arabicPeriod"/>
              <a:tabLst>
                <a:tab pos="812800" algn="l"/>
                <a:tab pos="4300538" algn="l"/>
              </a:tabLst>
            </a:pPr>
            <a:r>
              <a:rPr lang="en-US" sz="1640" dirty="0" smtClean="0"/>
              <a:t>When </a:t>
            </a:r>
            <a:r>
              <a:rPr lang="en-US" sz="1640" dirty="0"/>
              <a:t>the air/water meniscus reaches the scale, begin to record the position of the meniscus every two minutes.</a:t>
            </a:r>
          </a:p>
          <a:p>
            <a:pPr marL="457200" indent="-457200">
              <a:buClr>
                <a:srgbClr val="C00000"/>
              </a:buClr>
              <a:buFont typeface="+mj-lt"/>
              <a:buAutoNum type="arabicPeriod"/>
              <a:tabLst>
                <a:tab pos="812800" algn="l"/>
                <a:tab pos="4300538" algn="l"/>
              </a:tabLst>
            </a:pPr>
            <a:r>
              <a:rPr lang="en-US" sz="1640" dirty="0" smtClean="0"/>
              <a:t>When </a:t>
            </a:r>
            <a:r>
              <a:rPr lang="en-US" sz="1640" dirty="0"/>
              <a:t>the meniscus reaches the end of the scale, refill the apparatus with water from the reservoir as before.</a:t>
            </a:r>
          </a:p>
          <a:p>
            <a:pPr marL="457200" indent="-457200">
              <a:buClr>
                <a:srgbClr val="C00000"/>
              </a:buClr>
              <a:buFont typeface="+mj-lt"/>
              <a:buAutoNum type="arabicPeriod"/>
              <a:tabLst>
                <a:tab pos="812800" algn="l"/>
                <a:tab pos="4300538" algn="l"/>
              </a:tabLst>
            </a:pPr>
            <a:r>
              <a:rPr lang="en-US" sz="1640" dirty="0" smtClean="0"/>
              <a:t>Now </a:t>
            </a:r>
            <a:r>
              <a:rPr lang="en-US" sz="1640" dirty="0"/>
              <a:t>repeat the investigation, but with the apparatus in a different situation. You could try each of these:</a:t>
            </a:r>
          </a:p>
          <a:p>
            <a:pPr marL="811213" indent="-285750">
              <a:buClr>
                <a:srgbClr val="C00000"/>
              </a:buClr>
              <a:buFont typeface="Wingdings" panose="05000000000000000000" pitchFamily="2" charset="2"/>
              <a:buChar char="§"/>
              <a:tabLst>
                <a:tab pos="812800" algn="l"/>
                <a:tab pos="4300538" algn="l"/>
              </a:tabLst>
            </a:pPr>
            <a:r>
              <a:rPr lang="en-US" sz="1640" dirty="0" smtClean="0"/>
              <a:t>blowing </a:t>
            </a:r>
            <a:r>
              <a:rPr lang="en-US" sz="1640" dirty="0"/>
              <a:t>it with a fan</a:t>
            </a:r>
          </a:p>
          <a:p>
            <a:pPr marL="811213" indent="-285750">
              <a:buClr>
                <a:srgbClr val="C00000"/>
              </a:buClr>
              <a:buFont typeface="Wingdings" panose="05000000000000000000" pitchFamily="2" charset="2"/>
              <a:buChar char="§"/>
              <a:tabLst>
                <a:tab pos="812800" algn="l"/>
                <a:tab pos="4300538" algn="l"/>
              </a:tabLst>
            </a:pPr>
            <a:r>
              <a:rPr lang="en-US" sz="1640" dirty="0" smtClean="0"/>
              <a:t>putting </a:t>
            </a:r>
            <a:r>
              <a:rPr lang="en-US" sz="1640" dirty="0"/>
              <a:t>it in a cupboard</a:t>
            </a:r>
          </a:p>
          <a:p>
            <a:pPr marL="811213" indent="-285750">
              <a:buClr>
                <a:srgbClr val="C00000"/>
              </a:buClr>
              <a:buFont typeface="Wingdings" panose="05000000000000000000" pitchFamily="2" charset="2"/>
              <a:buChar char="§"/>
              <a:tabLst>
                <a:tab pos="812800" algn="l"/>
                <a:tab pos="4300538" algn="l"/>
              </a:tabLst>
            </a:pPr>
            <a:r>
              <a:rPr lang="en-US" sz="1640" dirty="0" smtClean="0"/>
              <a:t>putting </a:t>
            </a:r>
            <a:r>
              <a:rPr lang="en-US" sz="1640" dirty="0"/>
              <a:t>it in a refrigerator.</a:t>
            </a:r>
          </a:p>
          <a:p>
            <a:pPr marL="457200" indent="-457200">
              <a:buClr>
                <a:srgbClr val="C00000"/>
              </a:buClr>
              <a:buFont typeface="+mj-lt"/>
              <a:buAutoNum type="arabicPeriod" startAt="7"/>
              <a:tabLst>
                <a:tab pos="812800" algn="l"/>
                <a:tab pos="4300538" algn="l"/>
              </a:tabLst>
            </a:pPr>
            <a:r>
              <a:rPr lang="en-US" sz="1640" dirty="0" smtClean="0"/>
              <a:t>Draw </a:t>
            </a:r>
            <a:r>
              <a:rPr lang="en-US" sz="1640" dirty="0"/>
              <a:t>graphs of your results.</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152315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8.5 – Activity -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101</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12000" cy="5478423"/>
          </a:xfrm>
          <a:prstGeom prst="rect">
            <a:avLst/>
          </a:prstGeom>
          <a:solidFill>
            <a:srgbClr val="C1D6FF"/>
          </a:solidFill>
          <a:ln w="57150">
            <a:solidFill>
              <a:srgbClr val="002060"/>
            </a:solidFill>
          </a:ln>
        </p:spPr>
        <p:txBody>
          <a:bodyPr wrap="square">
            <a:spAutoFit/>
          </a:bodyPr>
          <a:lstStyle/>
          <a:p>
            <a:pPr>
              <a:buClr>
                <a:srgbClr val="0070C0"/>
              </a:buClr>
              <a:tabLst>
                <a:tab pos="812800" algn="l"/>
                <a:tab pos="4300538" algn="l"/>
              </a:tabLst>
            </a:pPr>
            <a:r>
              <a:rPr lang="en-US" sz="3500" b="1" dirty="0" smtClean="0"/>
              <a:t>Questions</a:t>
            </a:r>
            <a:endParaRPr lang="en-GB" sz="3500" dirty="0"/>
          </a:p>
          <a:p>
            <a:pPr marL="811213" indent="-811213"/>
            <a:r>
              <a:rPr lang="en-US" sz="3500" b="1" dirty="0" smtClean="0"/>
              <a:t>A1</a:t>
            </a:r>
            <a:r>
              <a:rPr lang="en-US" sz="3500" dirty="0" smtClean="0"/>
              <a:t> 	Under </a:t>
            </a:r>
            <a:r>
              <a:rPr lang="en-US" sz="3500" dirty="0"/>
              <a:t>which conditions did the plant transpire a most quickly, and b most slowly?</a:t>
            </a:r>
          </a:p>
          <a:p>
            <a:pPr marL="811213" indent="-811213"/>
            <a:r>
              <a:rPr lang="en-US" sz="3500" b="1" dirty="0"/>
              <a:t>A2</a:t>
            </a:r>
            <a:r>
              <a:rPr lang="en-US" sz="3500" dirty="0"/>
              <a:t> </a:t>
            </a:r>
            <a:r>
              <a:rPr lang="en-US" sz="3500" dirty="0" smtClean="0"/>
              <a:t>	You </a:t>
            </a:r>
            <a:r>
              <a:rPr lang="en-US" sz="3500" dirty="0"/>
              <a:t>have been using the </a:t>
            </a:r>
            <a:r>
              <a:rPr lang="en-US" sz="3500" dirty="0" err="1"/>
              <a:t>potometer</a:t>
            </a:r>
            <a:r>
              <a:rPr lang="en-US" sz="3500" dirty="0"/>
              <a:t> to compare the rate of uptake of water under different conditions. Does this really give you a good measurement of the rate of transpiration? Explain your answer.</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5797948"/>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08 – End of Chapter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104</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83481" y="1124744"/>
            <a:ext cx="8699936" cy="5580000"/>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a:tabLst>
                <a:tab pos="812800" algn="l"/>
                <a:tab pos="4300538" algn="l"/>
              </a:tabLst>
            </a:pPr>
            <a:r>
              <a:rPr lang="en-US" sz="1920" dirty="0" smtClean="0"/>
              <a:t>Match </a:t>
            </a:r>
            <a:r>
              <a:rPr lang="en-US" sz="1920" dirty="0"/>
              <a:t>each of the following terms with its description. For some of the terms, there may be more than one description that matches </a:t>
            </a:r>
            <a:r>
              <a:rPr lang="en-US" sz="1920" dirty="0" smtClean="0"/>
              <a:t>them.</a:t>
            </a:r>
            <a:br>
              <a:rPr lang="en-US" sz="1920" dirty="0" smtClean="0"/>
            </a:br>
            <a:r>
              <a:rPr lang="en-US" sz="1920" b="1" dirty="0" smtClean="0"/>
              <a:t>lignin   root   hair   photometer   stoma   transpiration   xylem   vessel</a:t>
            </a:r>
            <a:endParaRPr lang="en-US" sz="1920" b="1" dirty="0"/>
          </a:p>
          <a:p>
            <a:pPr marL="723900" indent="-361950">
              <a:buClr>
                <a:srgbClr val="0070C0"/>
              </a:buClr>
              <a:buFont typeface="+mj-lt"/>
              <a:buAutoNum type="alphaLcParenR"/>
              <a:tabLst>
                <a:tab pos="812800" algn="l"/>
                <a:tab pos="4300538" algn="l"/>
              </a:tabLst>
            </a:pPr>
            <a:r>
              <a:rPr lang="en-US" sz="1920" dirty="0" smtClean="0"/>
              <a:t>a </a:t>
            </a:r>
            <a:r>
              <a:rPr lang="en-US" sz="1920" dirty="0"/>
              <a:t>long tube made of empty cells joined end to end</a:t>
            </a:r>
          </a:p>
          <a:p>
            <a:pPr marL="723900" indent="-361950">
              <a:buClr>
                <a:srgbClr val="0070C0"/>
              </a:buClr>
              <a:buFont typeface="+mj-lt"/>
              <a:buAutoNum type="alphaLcParenR"/>
              <a:tabLst>
                <a:tab pos="812800" algn="l"/>
                <a:tab pos="4300538" algn="l"/>
              </a:tabLst>
            </a:pPr>
            <a:r>
              <a:rPr lang="en-US" sz="1920" dirty="0" smtClean="0"/>
              <a:t>hard</a:t>
            </a:r>
            <a:r>
              <a:rPr lang="en-US" sz="1920" dirty="0"/>
              <a:t>, strong tubes that help to support a plant</a:t>
            </a:r>
          </a:p>
          <a:p>
            <a:pPr marL="723900" indent="-361950">
              <a:buClr>
                <a:srgbClr val="0070C0"/>
              </a:buClr>
              <a:buFont typeface="+mj-lt"/>
              <a:buAutoNum type="alphaLcParenR"/>
              <a:tabLst>
                <a:tab pos="812800" algn="l"/>
                <a:tab pos="4300538" algn="l"/>
              </a:tabLst>
            </a:pPr>
            <a:r>
              <a:rPr lang="en-US" sz="1920" dirty="0" smtClean="0"/>
              <a:t>a </a:t>
            </a:r>
            <a:r>
              <a:rPr lang="en-US" sz="1920" dirty="0"/>
              <a:t>strong , hard substance that makes up the walls of xylem vessels</a:t>
            </a:r>
          </a:p>
          <a:p>
            <a:pPr marL="723900" indent="-361950">
              <a:buClr>
                <a:srgbClr val="0070C0"/>
              </a:buClr>
              <a:buFont typeface="+mj-lt"/>
              <a:buAutoNum type="alphaLcParenR"/>
              <a:tabLst>
                <a:tab pos="812800" algn="l"/>
                <a:tab pos="4300538" algn="l"/>
              </a:tabLst>
            </a:pPr>
            <a:r>
              <a:rPr lang="en-US" sz="1920" dirty="0" smtClean="0"/>
              <a:t>an </a:t>
            </a:r>
            <a:r>
              <a:rPr lang="en-US" sz="1920" dirty="0"/>
              <a:t>extension from a cell near the tip of a root, which absorbs water from the soil</a:t>
            </a:r>
          </a:p>
          <a:p>
            <a:pPr marL="723900" indent="-361950">
              <a:buClr>
                <a:srgbClr val="0070C0"/>
              </a:buClr>
              <a:buFont typeface="+mj-lt"/>
              <a:buAutoNum type="alphaLcParenR"/>
              <a:tabLst>
                <a:tab pos="812800" algn="l"/>
                <a:tab pos="4300538" algn="l"/>
              </a:tabLst>
            </a:pPr>
            <a:r>
              <a:rPr lang="en-US" sz="1920" dirty="0" smtClean="0"/>
              <a:t>the </a:t>
            </a:r>
            <a:r>
              <a:rPr lang="en-US" sz="1920" dirty="0"/>
              <a:t>loss of water vapour from the leaves of a plant</a:t>
            </a:r>
          </a:p>
          <a:p>
            <a:pPr marL="723900" indent="-361950">
              <a:buClr>
                <a:srgbClr val="0070C0"/>
              </a:buClr>
              <a:buFont typeface="+mj-lt"/>
              <a:buAutoNum type="alphaLcParenR"/>
              <a:tabLst>
                <a:tab pos="812800" algn="l"/>
                <a:tab pos="4300538" algn="l"/>
              </a:tabLst>
            </a:pPr>
            <a:r>
              <a:rPr lang="en-US" sz="1920" dirty="0" smtClean="0"/>
              <a:t>a </a:t>
            </a:r>
            <a:r>
              <a:rPr lang="en-US" sz="1920" dirty="0"/>
              <a:t>small gap between the cells of the epidermis of a plant</a:t>
            </a:r>
          </a:p>
          <a:p>
            <a:pPr marL="723900" indent="-361950">
              <a:buClr>
                <a:srgbClr val="0070C0"/>
              </a:buClr>
              <a:buFont typeface="+mj-lt"/>
              <a:buAutoNum type="alphaLcParenR"/>
              <a:tabLst>
                <a:tab pos="812800" algn="l"/>
                <a:tab pos="4300538" algn="l"/>
              </a:tabLst>
            </a:pPr>
            <a:r>
              <a:rPr lang="en-US" sz="1920" dirty="0" smtClean="0"/>
              <a:t>a </a:t>
            </a:r>
            <a:r>
              <a:rPr lang="en-US" sz="1920" dirty="0"/>
              <a:t>piece of apparatus used for measuring the rate at which a plant shoot takes up </a:t>
            </a:r>
            <a:r>
              <a:rPr lang="en-US" sz="1920" dirty="0" smtClean="0"/>
              <a:t>water</a:t>
            </a:r>
          </a:p>
          <a:p>
            <a:pPr marL="361950" indent="-361950">
              <a:buClr>
                <a:srgbClr val="0070C0"/>
              </a:buClr>
              <a:buFont typeface="+mj-lt"/>
              <a:buAutoNum type="arabicPeriod" startAt="2"/>
              <a:tabLst>
                <a:tab pos="812800" algn="l"/>
                <a:tab pos="4300538" algn="l"/>
              </a:tabLst>
            </a:pPr>
            <a:r>
              <a:rPr lang="en-US" sz="1920" dirty="0" smtClean="0"/>
              <a:t>Give </a:t>
            </a:r>
            <a:r>
              <a:rPr lang="en-US" sz="1920" dirty="0"/>
              <a:t>the correct technical term that matches each of these descriptions.</a:t>
            </a:r>
          </a:p>
          <a:p>
            <a:pPr marL="723900" indent="-361950">
              <a:buClr>
                <a:srgbClr val="0070C0"/>
              </a:buClr>
              <a:buFont typeface="+mj-lt"/>
              <a:buAutoNum type="alphaLcParenR"/>
              <a:tabLst>
                <a:tab pos="812800" algn="l"/>
                <a:tab pos="4300538" algn="l"/>
              </a:tabLst>
            </a:pPr>
            <a:r>
              <a:rPr lang="en-US" sz="1920" dirty="0" smtClean="0"/>
              <a:t>the </a:t>
            </a:r>
            <a:r>
              <a:rPr lang="en-US" sz="1920" dirty="0"/>
              <a:t>movement of sucrose and amino acids from sources to sinks </a:t>
            </a:r>
            <a:endParaRPr lang="en-US" sz="1920" dirty="0" smtClean="0"/>
          </a:p>
          <a:p>
            <a:pPr marL="723900" indent="-361950">
              <a:buClr>
                <a:srgbClr val="0070C0"/>
              </a:buClr>
              <a:buFont typeface="+mj-lt"/>
              <a:buAutoNum type="alphaLcParenR"/>
              <a:tabLst>
                <a:tab pos="812800" algn="l"/>
                <a:tab pos="4300538" algn="l"/>
              </a:tabLst>
            </a:pPr>
            <a:r>
              <a:rPr lang="en-US" sz="1920" dirty="0" smtClean="0"/>
              <a:t>a </a:t>
            </a:r>
            <a:r>
              <a:rPr lang="en-US" sz="1920" dirty="0"/>
              <a:t>tissue through which sucrose and amino acids are transported </a:t>
            </a:r>
            <a:endParaRPr lang="en-US" sz="1920" dirty="0" smtClean="0"/>
          </a:p>
          <a:p>
            <a:pPr marL="723900" indent="-361950">
              <a:buClr>
                <a:srgbClr val="0070C0"/>
              </a:buClr>
              <a:buFont typeface="+mj-lt"/>
              <a:buAutoNum type="alphaLcParenR"/>
              <a:tabLst>
                <a:tab pos="812800" algn="l"/>
                <a:tab pos="4300538" algn="l"/>
              </a:tabLst>
            </a:pPr>
            <a:r>
              <a:rPr lang="en-US" sz="1920" dirty="0" smtClean="0"/>
              <a:t>the </a:t>
            </a:r>
            <a:r>
              <a:rPr lang="en-US" sz="1920" dirty="0"/>
              <a:t>collapse of leaves and shoots resulting from a loss of turgor in the cells </a:t>
            </a:r>
            <a:endParaRPr lang="en-US" sz="1920" dirty="0" smtClean="0"/>
          </a:p>
          <a:p>
            <a:pPr marL="723900" indent="-361950">
              <a:buClr>
                <a:srgbClr val="0070C0"/>
              </a:buClr>
              <a:buFont typeface="+mj-lt"/>
              <a:buAutoNum type="alphaLcParenR"/>
              <a:tabLst>
                <a:tab pos="812800" algn="l"/>
                <a:tab pos="4300538" algn="l"/>
              </a:tabLst>
            </a:pPr>
            <a:r>
              <a:rPr lang="en-US" sz="1920" dirty="0" smtClean="0"/>
              <a:t>a </a:t>
            </a:r>
            <a:r>
              <a:rPr lang="en-US" sz="1920" dirty="0"/>
              <a:t>force that helps to hold water molecules together, allowing an uninterrupted column of water to move up xylem vessels</a:t>
            </a:r>
          </a:p>
        </p:txBody>
      </p:sp>
      <p:sp>
        <p:nvSpPr>
          <p:cNvPr id="26" name="TextBox 25">
            <a:hlinkClick r:id="rId3" action="ppaction://hlinkfile"/>
          </p:cNvPr>
          <p:cNvSpPr txBox="1"/>
          <p:nvPr/>
        </p:nvSpPr>
        <p:spPr>
          <a:xfrm>
            <a:off x="8244408" y="20939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08 – End of Chapter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104</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92544" y="1124744"/>
            <a:ext cx="8699936" cy="5580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3"/>
              <a:tabLst>
                <a:tab pos="812800" algn="l"/>
                <a:tab pos="4300538" algn="l"/>
              </a:tabLst>
            </a:pPr>
            <a:r>
              <a:rPr lang="en-US" dirty="0"/>
              <a:t>3 The list below includes some of the parts of a plant through which water moves as it passes from the soil into the </a:t>
            </a:r>
            <a:r>
              <a:rPr lang="en-US" dirty="0" smtClean="0"/>
              <a:t>air.</a:t>
            </a:r>
            <a:br>
              <a:rPr lang="en-US" dirty="0" smtClean="0"/>
            </a:br>
            <a:r>
              <a:rPr lang="en-US" b="1" dirty="0" smtClean="0"/>
              <a:t>xylem   stomata   root   cortex cells    air </a:t>
            </a:r>
            <a:r>
              <a:rPr lang="en-US" b="1" dirty="0"/>
              <a:t>spaces in leaf </a:t>
            </a:r>
            <a:r>
              <a:rPr lang="en-US" b="1" dirty="0" smtClean="0"/>
              <a:t>   root </a:t>
            </a:r>
            <a:r>
              <a:rPr lang="en-US" b="1" dirty="0"/>
              <a:t>hairs leaf mesophyll </a:t>
            </a:r>
            <a:r>
              <a:rPr lang="en-US" b="1" dirty="0" smtClean="0"/>
              <a:t>cells</a:t>
            </a:r>
          </a:p>
          <a:p>
            <a:pPr marL="811213" indent="-371475">
              <a:buClr>
                <a:srgbClr val="0070C0"/>
              </a:buClr>
              <a:buFont typeface="+mj-lt"/>
              <a:buAutoNum type="alphaLcPeriod"/>
              <a:tabLst>
                <a:tab pos="4300538" algn="l"/>
              </a:tabLst>
            </a:pPr>
            <a:r>
              <a:rPr lang="en-US" dirty="0" smtClean="0"/>
              <a:t>Write </a:t>
            </a:r>
            <a:r>
              <a:rPr lang="en-US" dirty="0"/>
              <a:t>these parts in the correct order, to describe the pathway of water through a plant, </a:t>
            </a:r>
            <a:endParaRPr lang="en-US" dirty="0" smtClean="0"/>
          </a:p>
          <a:p>
            <a:pPr marL="811213" indent="-371475">
              <a:buClr>
                <a:srgbClr val="0070C0"/>
              </a:buClr>
              <a:buFont typeface="+mj-lt"/>
              <a:buAutoNum type="alphaLcPeriod"/>
              <a:tabLst>
                <a:tab pos="4300538" algn="l"/>
              </a:tabLst>
            </a:pPr>
            <a:r>
              <a:rPr lang="en-US" dirty="0" smtClean="0"/>
              <a:t>For </a:t>
            </a:r>
            <a:r>
              <a:rPr lang="en-US" dirty="0"/>
              <a:t>each part in your list, state </a:t>
            </a:r>
            <a:r>
              <a:rPr lang="en-US" dirty="0" smtClean="0"/>
              <a:t/>
            </a:r>
            <a:br>
              <a:rPr lang="en-US" dirty="0" smtClean="0"/>
            </a:br>
            <a:r>
              <a:rPr lang="en-US" dirty="0" smtClean="0"/>
              <a:t>whether </a:t>
            </a:r>
            <a:r>
              <a:rPr lang="en-US" dirty="0"/>
              <a:t>the water is in the form </a:t>
            </a:r>
            <a:r>
              <a:rPr lang="en-US" dirty="0" smtClean="0"/>
              <a:t/>
            </a:r>
            <a:br>
              <a:rPr lang="en-US" dirty="0" smtClean="0"/>
            </a:br>
            <a:r>
              <a:rPr lang="en-US" dirty="0" smtClean="0"/>
              <a:t>of </a:t>
            </a:r>
            <a:r>
              <a:rPr lang="en-US" dirty="0"/>
              <a:t>a liquid or a gas as it passes </a:t>
            </a:r>
            <a:r>
              <a:rPr lang="en-US" dirty="0" smtClean="0"/>
              <a:t/>
            </a:r>
            <a:br>
              <a:rPr lang="en-US" dirty="0" smtClean="0"/>
            </a:br>
            <a:r>
              <a:rPr lang="en-US" dirty="0" smtClean="0"/>
              <a:t>through </a:t>
            </a:r>
            <a:r>
              <a:rPr lang="en-US" dirty="0"/>
              <a:t>it.</a:t>
            </a:r>
          </a:p>
          <a:p>
            <a:pPr marL="457200" indent="-457200">
              <a:buClr>
                <a:srgbClr val="0070C0"/>
              </a:buClr>
              <a:buFont typeface="+mj-lt"/>
              <a:buAutoNum type="arabicPeriod" startAt="4"/>
              <a:tabLst>
                <a:tab pos="812800" algn="l"/>
                <a:tab pos="4300538" algn="l"/>
              </a:tabLst>
            </a:pPr>
            <a:r>
              <a:rPr lang="en-US" dirty="0" smtClean="0"/>
              <a:t>The </a:t>
            </a:r>
            <a:r>
              <a:rPr lang="en-US" dirty="0"/>
              <a:t>diagrams show a transverse </a:t>
            </a:r>
            <a:r>
              <a:rPr lang="en-US" dirty="0" smtClean="0"/>
              <a:t/>
            </a:r>
            <a:br>
              <a:rPr lang="en-US" dirty="0" smtClean="0"/>
            </a:br>
            <a:r>
              <a:rPr lang="en-US" dirty="0" smtClean="0"/>
              <a:t>section of </a:t>
            </a:r>
            <a:r>
              <a:rPr lang="en-US" dirty="0"/>
              <a:t>a stem, and a </a:t>
            </a:r>
            <a:r>
              <a:rPr lang="en-US" dirty="0" smtClean="0"/>
              <a:t/>
            </a:r>
            <a:br>
              <a:rPr lang="en-US" dirty="0" smtClean="0"/>
            </a:br>
            <a:r>
              <a:rPr lang="en-US" dirty="0" smtClean="0"/>
              <a:t>transverse </a:t>
            </a:r>
            <a:r>
              <a:rPr lang="en-US" dirty="0"/>
              <a:t>section of a root.</a:t>
            </a:r>
            <a:br>
              <a:rPr lang="en-US" dirty="0"/>
            </a:br>
            <a:endParaRPr lang="en-US" dirty="0" smtClean="0"/>
          </a:p>
          <a:p>
            <a:pPr marL="896938" indent="-457200">
              <a:buClr>
                <a:srgbClr val="0070C0"/>
              </a:buClr>
              <a:buFont typeface="+mj-lt"/>
              <a:buAutoNum type="alphaLcPeriod"/>
              <a:tabLst>
                <a:tab pos="4300538" algn="l"/>
              </a:tabLst>
            </a:pPr>
            <a:r>
              <a:rPr lang="en-US" dirty="0" smtClean="0"/>
              <a:t>Explain </a:t>
            </a:r>
            <a:r>
              <a:rPr lang="en-US" dirty="0"/>
              <a:t>what is meant by the term transverse section.</a:t>
            </a:r>
          </a:p>
          <a:p>
            <a:pPr marL="896938" indent="-457200">
              <a:buClr>
                <a:srgbClr val="0070C0"/>
              </a:buClr>
              <a:buFont typeface="+mj-lt"/>
              <a:buAutoNum type="alphaLcPeriod"/>
              <a:tabLst>
                <a:tab pos="4300538" algn="l"/>
              </a:tabLst>
            </a:pPr>
            <a:r>
              <a:rPr lang="en-US" dirty="0"/>
              <a:t>Make a copy of the diagram that shows a transverse section of a stem. Label the xylem tissue. </a:t>
            </a:r>
            <a:endParaRPr lang="en-US" dirty="0" smtClean="0"/>
          </a:p>
          <a:p>
            <a:pPr marL="896938" indent="-457200">
              <a:buClr>
                <a:srgbClr val="0070C0"/>
              </a:buClr>
              <a:buFont typeface="+mj-lt"/>
              <a:buAutoNum type="alphaLcPeriod"/>
              <a:tabLst>
                <a:tab pos="4300538" algn="l"/>
              </a:tabLst>
            </a:pPr>
            <a:r>
              <a:rPr lang="en-US" dirty="0" smtClean="0"/>
              <a:t>Make </a:t>
            </a:r>
            <a:r>
              <a:rPr lang="en-US" dirty="0"/>
              <a:t>a copy of the diagram that shows a transverse section of a root. Label the xylem tissue. </a:t>
            </a:r>
            <a:endParaRPr lang="en-US" dirty="0" smtClean="0"/>
          </a:p>
          <a:p>
            <a:pPr marL="896938" indent="-457200">
              <a:buClr>
                <a:srgbClr val="0070C0"/>
              </a:buClr>
              <a:buFont typeface="+mj-lt"/>
              <a:buAutoNum type="alphaLcPeriod"/>
              <a:tabLst>
                <a:tab pos="4300538" algn="l"/>
              </a:tabLst>
            </a:pPr>
            <a:r>
              <a:rPr lang="en-US" dirty="0" smtClean="0"/>
              <a:t>On </a:t>
            </a:r>
            <a:r>
              <a:rPr lang="en-US" dirty="0"/>
              <a:t>your two diagrams, label the position of the phloem tissue. 05</a:t>
            </a:r>
          </a:p>
        </p:txBody>
      </p:sp>
      <p:sp>
        <p:nvSpPr>
          <p:cNvPr id="26" name="TextBox 25">
            <a:hlinkClick r:id="rId3" action="ppaction://hlinkfile"/>
          </p:cNvPr>
          <p:cNvSpPr txBox="1"/>
          <p:nvPr/>
        </p:nvSpPr>
        <p:spPr>
          <a:xfrm>
            <a:off x="8244408" y="20939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a:lum bright="-47000" contrast="75000"/>
          </a:blip>
          <a:srcRect l="59450"/>
          <a:stretch/>
        </p:blipFill>
        <p:spPr>
          <a:xfrm>
            <a:off x="6659742" y="2926192"/>
            <a:ext cx="2020794" cy="2004586"/>
          </a:xfrm>
          <a:prstGeom prst="rect">
            <a:avLst/>
          </a:prstGeom>
        </p:spPr>
      </p:pic>
      <p:pic>
        <p:nvPicPr>
          <p:cNvPr id="8" name="Picture 7"/>
          <p:cNvPicPr>
            <a:picLocks noChangeAspect="1"/>
          </p:cNvPicPr>
          <p:nvPr/>
        </p:nvPicPr>
        <p:blipFill rotWithShape="1">
          <a:blip r:embed="rId4">
            <a:lum bright="-47000" contrast="75000"/>
          </a:blip>
          <a:srcRect r="59542"/>
          <a:stretch/>
        </p:blipFill>
        <p:spPr>
          <a:xfrm>
            <a:off x="4572000" y="2926192"/>
            <a:ext cx="2016224" cy="2004586"/>
          </a:xfrm>
          <a:prstGeom prst="rect">
            <a:avLst/>
          </a:prstGeom>
        </p:spPr>
      </p:pic>
    </p:spTree>
    <p:extLst>
      <p:ext uri="{BB962C8B-B14F-4D97-AF65-F5344CB8AC3E}">
        <p14:creationId xmlns:p14="http://schemas.microsoft.com/office/powerpoint/2010/main" val="34405043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08 – End of Chapter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105</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92544" y="1124744"/>
            <a:ext cx="8699936" cy="5601533"/>
          </a:xfrm>
          <a:prstGeom prst="rect">
            <a:avLst/>
          </a:prstGeom>
          <a:solidFill>
            <a:srgbClr val="F5FC9A"/>
          </a:solidFill>
          <a:ln w="57150">
            <a:solidFill>
              <a:srgbClr val="002060"/>
            </a:solidFill>
          </a:ln>
        </p:spPr>
        <p:txBody>
          <a:bodyPr wrap="square">
            <a:spAutoFit/>
          </a:bodyPr>
          <a:lstStyle/>
          <a:p>
            <a:pPr marL="361950" indent="-361950">
              <a:buClr>
                <a:srgbClr val="0070C0"/>
              </a:buClr>
              <a:buFont typeface="+mj-lt"/>
              <a:buAutoNum type="arabicPeriod" startAt="5"/>
              <a:tabLst>
                <a:tab pos="812800" algn="l"/>
                <a:tab pos="4300538" algn="l"/>
              </a:tabLst>
            </a:pPr>
            <a:r>
              <a:rPr lang="en-US" sz="1650" b="1" dirty="0"/>
              <a:t>a</a:t>
            </a:r>
            <a:r>
              <a:rPr lang="en-US" sz="1650" dirty="0"/>
              <a:t> Using the term water potential, explain how water </a:t>
            </a:r>
            <a:r>
              <a:rPr lang="en-US" sz="1650" dirty="0" smtClean="0"/>
              <a:t>is</a:t>
            </a:r>
            <a:br>
              <a:rPr lang="en-US" sz="1650" dirty="0" smtClean="0"/>
            </a:br>
            <a:r>
              <a:rPr lang="en-US" sz="1650" dirty="0" smtClean="0"/>
              <a:t>absorbed </a:t>
            </a:r>
            <a:r>
              <a:rPr lang="en-US" sz="1650" dirty="0"/>
              <a:t>into root hairs from the soil. A </a:t>
            </a:r>
            <a:r>
              <a:rPr lang="en-US" sz="1650" dirty="0" err="1"/>
              <a:t>potometer</a:t>
            </a:r>
            <a:r>
              <a:rPr lang="en-US" sz="1650" dirty="0"/>
              <a:t> is a </a:t>
            </a:r>
            <a:r>
              <a:rPr lang="en-US" sz="1650" dirty="0" smtClean="0"/>
              <a:t>piece </a:t>
            </a:r>
            <a:br>
              <a:rPr lang="en-US" sz="1650" dirty="0" smtClean="0"/>
            </a:br>
            <a:r>
              <a:rPr lang="en-US" sz="1650" dirty="0" smtClean="0"/>
              <a:t>of </a:t>
            </a:r>
            <a:r>
              <a:rPr lang="en-US" sz="1650" dirty="0"/>
              <a:t>apparatus that is used to measure water </a:t>
            </a:r>
            <a:r>
              <a:rPr lang="en-US" sz="1650" dirty="0" smtClean="0"/>
              <a:t>uptake by plants.</a:t>
            </a:r>
            <a:br>
              <a:rPr lang="en-US" sz="1650" dirty="0" smtClean="0"/>
            </a:br>
            <a:r>
              <a:rPr lang="en-US" sz="1650" dirty="0" smtClean="0"/>
              <a:t>Most </a:t>
            </a:r>
            <a:r>
              <a:rPr lang="en-US" sz="1650" dirty="0"/>
              <a:t>of the water taken up by plants replaces water </a:t>
            </a:r>
            <a:r>
              <a:rPr lang="en-US" sz="1650" dirty="0" smtClean="0"/>
              <a:t>lost </a:t>
            </a:r>
            <a:r>
              <a:rPr lang="en-US" sz="1650" dirty="0"/>
              <a:t>in </a:t>
            </a:r>
            <a:r>
              <a:rPr lang="en-US" sz="1650" dirty="0" smtClean="0"/>
              <a:t/>
            </a:r>
            <a:br>
              <a:rPr lang="en-US" sz="1650" dirty="0" smtClean="0"/>
            </a:br>
            <a:r>
              <a:rPr lang="en-US" sz="1650" dirty="0" smtClean="0"/>
              <a:t>transpiration.</a:t>
            </a:r>
            <a:br>
              <a:rPr lang="en-US" sz="1650" dirty="0" smtClean="0"/>
            </a:br>
            <a:r>
              <a:rPr lang="en-US" sz="1650" dirty="0" smtClean="0"/>
              <a:t>A </a:t>
            </a:r>
            <a:r>
              <a:rPr lang="en-US" sz="1650" dirty="0"/>
              <a:t>student used a </a:t>
            </a:r>
            <a:r>
              <a:rPr lang="en-US" sz="1650" dirty="0" err="1"/>
              <a:t>potometer</a:t>
            </a:r>
            <a:r>
              <a:rPr lang="en-US" sz="1650" dirty="0"/>
              <a:t> to investigate the effect of </a:t>
            </a:r>
            <a:r>
              <a:rPr lang="en-US" sz="1650" dirty="0" smtClean="0"/>
              <a:t>wind </a:t>
            </a:r>
            <a:br>
              <a:rPr lang="en-US" sz="1650" dirty="0" smtClean="0"/>
            </a:br>
            <a:r>
              <a:rPr lang="en-US" sz="1650" dirty="0" smtClean="0"/>
              <a:t>speed </a:t>
            </a:r>
            <a:r>
              <a:rPr lang="en-US" sz="1650" dirty="0"/>
              <a:t>on the rate of water uptake by a leafy shoot. </a:t>
            </a:r>
            <a:r>
              <a:rPr lang="en-US" sz="1650" dirty="0" smtClean="0"/>
              <a:t/>
            </a:r>
            <a:br>
              <a:rPr lang="en-US" sz="1650" dirty="0" smtClean="0"/>
            </a:br>
            <a:r>
              <a:rPr lang="en-US" sz="1650" dirty="0" smtClean="0"/>
              <a:t>As </a:t>
            </a:r>
            <a:r>
              <a:rPr lang="en-US" sz="1650" dirty="0"/>
              <a:t>the root absorbs water the air bubble moves </a:t>
            </a:r>
            <a:r>
              <a:rPr lang="en-US" sz="1650" dirty="0" smtClean="0"/>
              <a:t>upwards.</a:t>
            </a:r>
            <a:br>
              <a:rPr lang="en-US" sz="1650" dirty="0" smtClean="0"/>
            </a:br>
            <a:r>
              <a:rPr lang="en-US" sz="1650" dirty="0" smtClean="0"/>
              <a:t>The </a:t>
            </a:r>
            <a:r>
              <a:rPr lang="en-US" sz="1650" dirty="0"/>
              <a:t>student's apparatus is shown in the diagram </a:t>
            </a:r>
            <a:r>
              <a:rPr lang="en-US" sz="1650" dirty="0" smtClean="0"/>
              <a:t>below.</a:t>
            </a:r>
            <a:br>
              <a:rPr lang="en-US" sz="1650" dirty="0" smtClean="0"/>
            </a:br>
            <a:r>
              <a:rPr lang="en-US" sz="1650" dirty="0" smtClean="0"/>
              <a:t>The </a:t>
            </a:r>
            <a:r>
              <a:rPr lang="en-US" sz="1650" dirty="0"/>
              <a:t>student used a fan with five different settings and </a:t>
            </a:r>
            <a:r>
              <a:rPr lang="en-US" sz="1650" dirty="0" smtClean="0"/>
              <a:t/>
            </a:r>
            <a:br>
              <a:rPr lang="en-US" sz="1650" dirty="0" smtClean="0"/>
            </a:br>
            <a:r>
              <a:rPr lang="en-US" sz="1650" dirty="0" smtClean="0"/>
              <a:t>measured </a:t>
            </a:r>
            <a:r>
              <a:rPr lang="en-US" sz="1650" dirty="0"/>
              <a:t>the wind speed. The results are shown in the </a:t>
            </a:r>
            <a:r>
              <a:rPr lang="en-US" sz="1650" dirty="0" smtClean="0"/>
              <a:t/>
            </a:r>
            <a:br>
              <a:rPr lang="en-US" sz="1650" dirty="0" smtClean="0"/>
            </a:br>
            <a:r>
              <a:rPr lang="en-US" sz="1650" dirty="0" smtClean="0"/>
              <a:t>table </a:t>
            </a:r>
            <a:r>
              <a:rPr lang="en-US" sz="1650" dirty="0"/>
              <a:t>below</a:t>
            </a:r>
            <a:r>
              <a:rPr lang="en-US" sz="1650" dirty="0" smtClean="0"/>
              <a:t>.</a:t>
            </a:r>
            <a:br>
              <a:rPr lang="en-US" sz="1650" dirty="0" smtClean="0"/>
            </a:br>
            <a:endParaRPr lang="en-US" sz="1650" dirty="0" smtClean="0"/>
          </a:p>
          <a:p>
            <a:pPr marL="361950" indent="-361950">
              <a:buClr>
                <a:srgbClr val="0070C0"/>
              </a:buClr>
              <a:buFont typeface="+mj-lt"/>
              <a:buAutoNum type="arabicPeriod" startAt="5"/>
              <a:tabLst>
                <a:tab pos="812800" algn="l"/>
                <a:tab pos="4300538" algn="l"/>
              </a:tabLst>
            </a:pPr>
            <a:endParaRPr lang="en-US" sz="2800" dirty="0" smtClean="0"/>
          </a:p>
          <a:p>
            <a:pPr marL="361950" indent="-361950">
              <a:buClr>
                <a:srgbClr val="0070C0"/>
              </a:buClr>
              <a:buFont typeface="+mj-lt"/>
              <a:buAutoNum type="arabicPeriod" startAt="5"/>
              <a:tabLst>
                <a:tab pos="812800" algn="l"/>
                <a:tab pos="4300538" algn="l"/>
              </a:tabLst>
            </a:pPr>
            <a:endParaRPr lang="en-US" sz="1650" dirty="0"/>
          </a:p>
          <a:p>
            <a:pPr marL="361950" indent="-361950">
              <a:buClr>
                <a:srgbClr val="0070C0"/>
              </a:buClr>
              <a:buFont typeface="+mj-lt"/>
              <a:buAutoNum type="arabicPeriod" startAt="5"/>
              <a:tabLst>
                <a:tab pos="812800" algn="l"/>
                <a:tab pos="4300538" algn="l"/>
              </a:tabLst>
            </a:pPr>
            <a:r>
              <a:rPr lang="en-US" sz="1650" dirty="0" smtClean="0"/>
              <a:t/>
            </a:r>
            <a:br>
              <a:rPr lang="en-US" sz="1650" dirty="0" smtClean="0"/>
            </a:br>
            <a:r>
              <a:rPr lang="en-US" sz="1650" dirty="0" smtClean="0"/>
              <a:t/>
            </a:r>
            <a:br>
              <a:rPr lang="en-US" sz="1650" dirty="0" smtClean="0"/>
            </a:br>
            <a:r>
              <a:rPr lang="en-US" sz="1650" dirty="0" smtClean="0"/>
              <a:t/>
            </a:r>
            <a:br>
              <a:rPr lang="en-US" sz="1650" dirty="0" smtClean="0"/>
            </a:br>
            <a:r>
              <a:rPr lang="en-US" sz="1650" dirty="0" smtClean="0"/>
              <a:t/>
            </a:r>
            <a:br>
              <a:rPr lang="en-US" sz="1650" dirty="0" smtClean="0"/>
            </a:br>
            <a:r>
              <a:rPr lang="en-US" sz="1650" dirty="0" smtClean="0"/>
              <a:t/>
            </a:r>
            <a:br>
              <a:rPr lang="en-US" sz="1650" dirty="0" smtClean="0"/>
            </a:br>
            <a:endParaRPr lang="en-US" sz="1650" dirty="0"/>
          </a:p>
        </p:txBody>
      </p:sp>
      <p:sp>
        <p:nvSpPr>
          <p:cNvPr id="26" name="TextBox 25">
            <a:hlinkClick r:id="rId3" action="ppaction://hlinkfile"/>
          </p:cNvPr>
          <p:cNvSpPr txBox="1"/>
          <p:nvPr/>
        </p:nvSpPr>
        <p:spPr>
          <a:xfrm>
            <a:off x="8244408" y="155960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4">
            <a:lum bright="-47000" contrast="75000"/>
          </a:blip>
          <a:srcRect l="30313" t="23387" r="42913" b="14983"/>
          <a:stretch/>
        </p:blipFill>
        <p:spPr>
          <a:xfrm>
            <a:off x="6357508" y="1198364"/>
            <a:ext cx="2448272" cy="316835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142784418"/>
              </p:ext>
            </p:extLst>
          </p:nvPr>
        </p:nvGraphicFramePr>
        <p:xfrm>
          <a:off x="267543" y="4413840"/>
          <a:ext cx="8538236" cy="2255520"/>
        </p:xfrm>
        <a:graphic>
          <a:graphicData uri="http://schemas.openxmlformats.org/drawingml/2006/table">
            <a:tbl>
              <a:tblPr firstRow="1" bandRow="1">
                <a:tableStyleId>{5C22544A-7EE6-4342-B048-85BDC9FD1C3A}</a:tableStyleId>
              </a:tblPr>
              <a:tblGrid>
                <a:gridCol w="1784177"/>
                <a:gridCol w="2664296"/>
                <a:gridCol w="1800200"/>
                <a:gridCol w="2289563"/>
              </a:tblGrid>
              <a:tr h="291572">
                <a:tc>
                  <a:txBody>
                    <a:bodyPr/>
                    <a:lstStyle/>
                    <a:p>
                      <a:pPr algn="ctr"/>
                      <a:r>
                        <a:rPr lang="en-IE" sz="1600" dirty="0" smtClean="0">
                          <a:solidFill>
                            <a:schemeClr val="tx1"/>
                          </a:solidFill>
                          <a:latin typeface="Arial" panose="020B0604020202020204" pitchFamily="34" charset="0"/>
                          <a:cs typeface="Arial" panose="020B0604020202020204" pitchFamily="34" charset="0"/>
                        </a:rPr>
                        <a:t>Wind Speed m/s</a:t>
                      </a:r>
                      <a:endParaRPr lang="en-GB"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IE" sz="1600" dirty="0" smtClean="0">
                          <a:solidFill>
                            <a:schemeClr val="tx1"/>
                          </a:solidFill>
                          <a:latin typeface="Arial" panose="020B0604020202020204" pitchFamily="34" charset="0"/>
                          <a:cs typeface="Arial" panose="020B0604020202020204" pitchFamily="34" charset="0"/>
                        </a:rPr>
                        <a:t>Distance travelled by the air bubble</a:t>
                      </a:r>
                      <a:endParaRPr lang="en-GB"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IE" sz="1600" dirty="0" smtClean="0">
                          <a:solidFill>
                            <a:schemeClr val="tx1"/>
                          </a:solidFill>
                          <a:latin typeface="Arial" panose="020B0604020202020204" pitchFamily="34" charset="0"/>
                          <a:cs typeface="Arial" panose="020B0604020202020204" pitchFamily="34" charset="0"/>
                        </a:rPr>
                        <a:t>Time </a:t>
                      </a:r>
                      <a:r>
                        <a:rPr lang="en-IE" sz="1600" baseline="0" dirty="0" smtClean="0">
                          <a:solidFill>
                            <a:schemeClr val="tx1"/>
                          </a:solidFill>
                          <a:latin typeface="Arial" panose="020B0604020202020204" pitchFamily="34" charset="0"/>
                          <a:cs typeface="Arial" panose="020B0604020202020204" pitchFamily="34" charset="0"/>
                        </a:rPr>
                        <a:t>/ minutes</a:t>
                      </a:r>
                      <a:endParaRPr lang="en-GB" sz="16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IE" sz="1600" dirty="0" smtClean="0">
                          <a:solidFill>
                            <a:schemeClr val="tx1"/>
                          </a:solidFill>
                          <a:latin typeface="Arial" panose="020B0604020202020204" pitchFamily="34" charset="0"/>
                          <a:cs typeface="Arial" panose="020B0604020202020204" pitchFamily="34" charset="0"/>
                        </a:rPr>
                        <a:t>Rate of water uptake mm /minute</a:t>
                      </a:r>
                      <a:endParaRPr lang="en-GB" sz="1600" dirty="0">
                        <a:solidFill>
                          <a:schemeClr val="tx1"/>
                        </a:solidFill>
                        <a:latin typeface="Arial" panose="020B0604020202020204" pitchFamily="34" charset="0"/>
                        <a:cs typeface="Arial" panose="020B0604020202020204" pitchFamily="34" charset="0"/>
                      </a:endParaRPr>
                    </a:p>
                  </a:txBody>
                  <a:tcPr/>
                </a:tc>
              </a:tr>
              <a:tr h="291572">
                <a:tc>
                  <a:txBody>
                    <a:bodyPr/>
                    <a:lstStyle/>
                    <a:p>
                      <a:pPr algn="ctr"/>
                      <a:r>
                        <a:rPr lang="en-IE" sz="1600" dirty="0" smtClean="0">
                          <a:latin typeface="Arial" panose="020B0604020202020204" pitchFamily="34" charset="0"/>
                          <a:cs typeface="Arial" panose="020B0604020202020204" pitchFamily="34" charset="0"/>
                        </a:rPr>
                        <a:t>0</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4</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10</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0.4</a:t>
                      </a:r>
                      <a:endParaRPr lang="en-GB" sz="1600" dirty="0">
                        <a:latin typeface="Arial" panose="020B0604020202020204" pitchFamily="34" charset="0"/>
                        <a:cs typeface="Arial" panose="020B0604020202020204" pitchFamily="34" charset="0"/>
                      </a:endParaRPr>
                    </a:p>
                  </a:txBody>
                  <a:tcPr/>
                </a:tc>
              </a:tr>
              <a:tr h="291572">
                <a:tc>
                  <a:txBody>
                    <a:bodyPr/>
                    <a:lstStyle/>
                    <a:p>
                      <a:pPr algn="ctr"/>
                      <a:r>
                        <a:rPr lang="en-IE" sz="1600" dirty="0" smtClean="0">
                          <a:latin typeface="Arial" panose="020B0604020202020204" pitchFamily="34" charset="0"/>
                          <a:cs typeface="Arial" panose="020B0604020202020204" pitchFamily="34" charset="0"/>
                        </a:rPr>
                        <a:t>2</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12</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5</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2.4</a:t>
                      </a:r>
                      <a:endParaRPr lang="en-GB" sz="1600" dirty="0">
                        <a:latin typeface="Arial" panose="020B0604020202020204" pitchFamily="34" charset="0"/>
                        <a:cs typeface="Arial" panose="020B0604020202020204" pitchFamily="34" charset="0"/>
                      </a:endParaRPr>
                    </a:p>
                  </a:txBody>
                  <a:tcPr/>
                </a:tc>
              </a:tr>
              <a:tr h="291572">
                <a:tc>
                  <a:txBody>
                    <a:bodyPr/>
                    <a:lstStyle/>
                    <a:p>
                      <a:pPr algn="ctr"/>
                      <a:r>
                        <a:rPr lang="en-IE" sz="1600" dirty="0" smtClean="0">
                          <a:latin typeface="Arial" panose="020B0604020202020204" pitchFamily="34" charset="0"/>
                          <a:cs typeface="Arial" panose="020B0604020202020204" pitchFamily="34" charset="0"/>
                        </a:rPr>
                        <a:t>4</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20</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5</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4.0</a:t>
                      </a:r>
                      <a:endParaRPr lang="en-GB" sz="1600" dirty="0">
                        <a:latin typeface="Arial" panose="020B0604020202020204" pitchFamily="34" charset="0"/>
                        <a:cs typeface="Arial" panose="020B0604020202020204" pitchFamily="34" charset="0"/>
                      </a:endParaRPr>
                    </a:p>
                  </a:txBody>
                  <a:tcPr/>
                </a:tc>
              </a:tr>
              <a:tr h="291572">
                <a:tc>
                  <a:txBody>
                    <a:bodyPr/>
                    <a:lstStyle/>
                    <a:p>
                      <a:pPr algn="ctr"/>
                      <a:r>
                        <a:rPr lang="en-IE" sz="1600" dirty="0" smtClean="0">
                          <a:latin typeface="Arial" panose="020B0604020202020204" pitchFamily="34" charset="0"/>
                          <a:cs typeface="Arial" panose="020B0604020202020204" pitchFamily="34" charset="0"/>
                        </a:rPr>
                        <a:t>6</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35</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5</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7.0</a:t>
                      </a:r>
                      <a:endParaRPr lang="en-GB" sz="1600" dirty="0">
                        <a:latin typeface="Arial" panose="020B0604020202020204" pitchFamily="34" charset="0"/>
                        <a:cs typeface="Arial" panose="020B0604020202020204" pitchFamily="34" charset="0"/>
                      </a:endParaRPr>
                    </a:p>
                  </a:txBody>
                  <a:tcPr/>
                </a:tc>
              </a:tr>
              <a:tr h="291572">
                <a:tc>
                  <a:txBody>
                    <a:bodyPr/>
                    <a:lstStyle/>
                    <a:p>
                      <a:pPr algn="ctr"/>
                      <a:r>
                        <a:rPr lang="en-IE" sz="1600" dirty="0" smtClean="0">
                          <a:latin typeface="Arial" panose="020B0604020202020204" pitchFamily="34" charset="0"/>
                          <a:cs typeface="Arial" panose="020B0604020202020204" pitchFamily="34" charset="0"/>
                        </a:rPr>
                        <a:t>8</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40</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2</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48820206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08 – End of Chapter Questions</a:t>
            </a:r>
            <a:endParaRPr lang="en-GB" sz="3800"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105</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92544" y="1124744"/>
            <a:ext cx="8699936" cy="5563061"/>
          </a:xfrm>
          <a:prstGeom prst="rect">
            <a:avLst/>
          </a:prstGeom>
          <a:solidFill>
            <a:srgbClr val="F5FC9A"/>
          </a:solidFill>
          <a:ln w="57150">
            <a:solidFill>
              <a:srgbClr val="002060"/>
            </a:solidFill>
          </a:ln>
        </p:spPr>
        <p:txBody>
          <a:bodyPr wrap="square">
            <a:spAutoFit/>
          </a:bodyPr>
          <a:lstStyle/>
          <a:p>
            <a:pPr marL="342900" indent="-342900">
              <a:buClr>
                <a:srgbClr val="0070C0"/>
              </a:buClr>
              <a:buFont typeface="+mj-lt"/>
              <a:buAutoNum type="alphaLcPeriod" startAt="2"/>
              <a:tabLst>
                <a:tab pos="8435975" algn="r"/>
              </a:tabLst>
            </a:pPr>
            <a:r>
              <a:rPr lang="en-US" sz="2300" dirty="0" smtClean="0"/>
              <a:t>Calculate </a:t>
            </a:r>
            <a:r>
              <a:rPr lang="en-US" sz="2300" dirty="0"/>
              <a:t>the rate of water uptake at the highest wind speed and write your answer in the table. </a:t>
            </a:r>
            <a:r>
              <a:rPr lang="en-US" sz="2300" dirty="0" smtClean="0"/>
              <a:t>	[1]</a:t>
            </a:r>
            <a:endParaRPr lang="en-US" sz="2300" dirty="0"/>
          </a:p>
          <a:p>
            <a:pPr marL="342900" indent="-342900">
              <a:buClr>
                <a:srgbClr val="0070C0"/>
              </a:buClr>
              <a:buFont typeface="+mj-lt"/>
              <a:buAutoNum type="alphaLcPeriod" startAt="2"/>
              <a:tabLst>
                <a:tab pos="8435975" algn="r"/>
              </a:tabLst>
            </a:pPr>
            <a:r>
              <a:rPr lang="en-US" sz="2300" dirty="0" smtClean="0"/>
              <a:t>Describe </a:t>
            </a:r>
            <a:r>
              <a:rPr lang="en-US" sz="2300" dirty="0"/>
              <a:t>the effect of increasing wind speed on the rate of water uptake. You may use </a:t>
            </a:r>
            <a:r>
              <a:rPr lang="en-US" sz="2300" dirty="0" smtClean="0"/>
              <a:t>figures from </a:t>
            </a:r>
            <a:r>
              <a:rPr lang="en-US" sz="2300" dirty="0"/>
              <a:t>the table to support your answer. </a:t>
            </a:r>
            <a:r>
              <a:rPr lang="en-US" sz="2300" dirty="0" smtClean="0"/>
              <a:t>	[</a:t>
            </a:r>
            <a:r>
              <a:rPr lang="en-US" sz="2300" dirty="0"/>
              <a:t>2]</a:t>
            </a:r>
          </a:p>
          <a:p>
            <a:pPr marL="342900" indent="-342900">
              <a:buClr>
                <a:srgbClr val="0070C0"/>
              </a:buClr>
              <a:buFont typeface="+mj-lt"/>
              <a:buAutoNum type="alphaLcPeriod" startAt="2"/>
              <a:tabLst>
                <a:tab pos="8435975" algn="r"/>
              </a:tabLst>
            </a:pPr>
            <a:r>
              <a:rPr lang="en-US" sz="2300" dirty="0" smtClean="0"/>
              <a:t>State </a:t>
            </a:r>
            <a:r>
              <a:rPr lang="en-US" sz="2300" dirty="0"/>
              <a:t>two environmental factors, other than wind speed, that the student should keep </a:t>
            </a:r>
            <a:r>
              <a:rPr lang="en-US" sz="2300" dirty="0" smtClean="0"/>
              <a:t>constant during </a:t>
            </a:r>
            <a:r>
              <a:rPr lang="en-US" sz="2300" dirty="0"/>
              <a:t>the investigation. </a:t>
            </a:r>
            <a:r>
              <a:rPr lang="en-US" sz="2300" dirty="0" smtClean="0"/>
              <a:t>	[</a:t>
            </a:r>
            <a:r>
              <a:rPr lang="en-US" sz="2300" dirty="0"/>
              <a:t>2]</a:t>
            </a:r>
            <a:r>
              <a:rPr lang="en-US" sz="1650" dirty="0" smtClean="0"/>
              <a:t/>
            </a:r>
            <a:br>
              <a:rPr lang="en-US" sz="1650" dirty="0" smtClean="0"/>
            </a:br>
            <a:endParaRPr lang="en-US" sz="2400" dirty="0" smtClean="0"/>
          </a:p>
          <a:p>
            <a:pPr>
              <a:buClr>
                <a:srgbClr val="0070C0"/>
              </a:buClr>
              <a:tabLst>
                <a:tab pos="812800" algn="l"/>
                <a:tab pos="4300538" algn="l"/>
              </a:tabLst>
            </a:pPr>
            <a:endParaRPr lang="en-US" sz="1650" dirty="0"/>
          </a:p>
          <a:p>
            <a:pPr>
              <a:buClr>
                <a:srgbClr val="0070C0"/>
              </a:buClr>
              <a:tabLst>
                <a:tab pos="812800" algn="l"/>
                <a:tab pos="4300538" algn="l"/>
              </a:tabLst>
            </a:pPr>
            <a:endParaRPr lang="en-US" sz="1650" dirty="0" smtClean="0"/>
          </a:p>
          <a:p>
            <a:pPr>
              <a:buClr>
                <a:srgbClr val="0070C0"/>
              </a:buClr>
              <a:tabLst>
                <a:tab pos="812800" algn="l"/>
                <a:tab pos="4300538" algn="l"/>
              </a:tabLst>
            </a:pPr>
            <a:endParaRPr lang="en-US" sz="1650" dirty="0"/>
          </a:p>
          <a:p>
            <a:pPr>
              <a:buClr>
                <a:srgbClr val="0070C0"/>
              </a:buClr>
              <a:tabLst>
                <a:tab pos="812800" algn="l"/>
                <a:tab pos="4300538" algn="l"/>
              </a:tabLst>
            </a:pPr>
            <a:endParaRPr lang="en-US" sz="1650" dirty="0" smtClean="0"/>
          </a:p>
          <a:p>
            <a:pPr>
              <a:buClr>
                <a:srgbClr val="0070C0"/>
              </a:buClr>
              <a:tabLst>
                <a:tab pos="812800" algn="l"/>
                <a:tab pos="4300538" algn="l"/>
              </a:tabLst>
            </a:pPr>
            <a:endParaRPr lang="en-US" sz="1100" dirty="0"/>
          </a:p>
          <a:p>
            <a:pPr>
              <a:buClr>
                <a:srgbClr val="0070C0"/>
              </a:buClr>
              <a:tabLst>
                <a:tab pos="812800" algn="l"/>
                <a:tab pos="4300538" algn="l"/>
              </a:tabLst>
            </a:pPr>
            <a:endParaRPr lang="en-US" sz="1100" dirty="0" smtClean="0"/>
          </a:p>
          <a:p>
            <a:pPr>
              <a:buClr>
                <a:srgbClr val="0070C0"/>
              </a:buClr>
              <a:tabLst>
                <a:tab pos="812800" algn="l"/>
                <a:tab pos="4300538" algn="l"/>
              </a:tabLst>
            </a:pPr>
            <a:r>
              <a:rPr lang="en-US" sz="1650" dirty="0" smtClean="0"/>
              <a:t/>
            </a:r>
            <a:br>
              <a:rPr lang="en-US" sz="1650" dirty="0" smtClean="0"/>
            </a:br>
            <a:r>
              <a:rPr lang="en-US" sz="1650" dirty="0" smtClean="0"/>
              <a:t/>
            </a:r>
            <a:br>
              <a:rPr lang="en-US" sz="1650" dirty="0" smtClean="0"/>
            </a:br>
            <a:r>
              <a:rPr lang="en-US" sz="1650" dirty="0" smtClean="0"/>
              <a:t/>
            </a:r>
            <a:br>
              <a:rPr lang="en-US" sz="1650" dirty="0" smtClean="0"/>
            </a:br>
            <a:r>
              <a:rPr lang="en-US" sz="1650" dirty="0" smtClean="0"/>
              <a:t/>
            </a:r>
            <a:br>
              <a:rPr lang="en-US" sz="1650" dirty="0" smtClean="0"/>
            </a:br>
            <a:endParaRPr lang="en-US" sz="1650" dirty="0"/>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080566260"/>
              </p:ext>
            </p:extLst>
          </p:nvPr>
        </p:nvGraphicFramePr>
        <p:xfrm>
          <a:off x="251520" y="4005064"/>
          <a:ext cx="8538236" cy="2575560"/>
        </p:xfrm>
        <a:graphic>
          <a:graphicData uri="http://schemas.openxmlformats.org/drawingml/2006/table">
            <a:tbl>
              <a:tblPr firstRow="1" bandRow="1">
                <a:tableStyleId>{5C22544A-7EE6-4342-B048-85BDC9FD1C3A}</a:tableStyleId>
              </a:tblPr>
              <a:tblGrid>
                <a:gridCol w="1784177"/>
                <a:gridCol w="2664296"/>
                <a:gridCol w="1456183"/>
                <a:gridCol w="2633580"/>
              </a:tblGrid>
              <a:tr h="291572">
                <a:tc>
                  <a:txBody>
                    <a:bodyPr/>
                    <a:lstStyle/>
                    <a:p>
                      <a:pPr algn="ctr"/>
                      <a:r>
                        <a:rPr lang="en-IE" sz="1900" dirty="0" smtClean="0">
                          <a:solidFill>
                            <a:schemeClr val="tx1"/>
                          </a:solidFill>
                          <a:latin typeface="Arial" panose="020B0604020202020204" pitchFamily="34" charset="0"/>
                          <a:cs typeface="Arial" panose="020B0604020202020204" pitchFamily="34" charset="0"/>
                        </a:rPr>
                        <a:t>Wind Speed m/s</a:t>
                      </a:r>
                      <a:endParaRPr lang="en-GB" sz="19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IE" sz="1900" dirty="0" smtClean="0">
                          <a:solidFill>
                            <a:schemeClr val="tx1"/>
                          </a:solidFill>
                          <a:latin typeface="Arial" panose="020B0604020202020204" pitchFamily="34" charset="0"/>
                          <a:cs typeface="Arial" panose="020B0604020202020204" pitchFamily="34" charset="0"/>
                        </a:rPr>
                        <a:t>Distance travelled by the air bubble</a:t>
                      </a:r>
                      <a:endParaRPr lang="en-GB" sz="19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IE" sz="1900" dirty="0" smtClean="0">
                          <a:solidFill>
                            <a:schemeClr val="tx1"/>
                          </a:solidFill>
                          <a:latin typeface="Arial" panose="020B0604020202020204" pitchFamily="34" charset="0"/>
                          <a:cs typeface="Arial" panose="020B0604020202020204" pitchFamily="34" charset="0"/>
                        </a:rPr>
                        <a:t>Time </a:t>
                      </a:r>
                      <a:r>
                        <a:rPr lang="en-IE" sz="1900" baseline="0" dirty="0" smtClean="0">
                          <a:solidFill>
                            <a:schemeClr val="tx1"/>
                          </a:solidFill>
                          <a:latin typeface="Arial" panose="020B0604020202020204" pitchFamily="34" charset="0"/>
                          <a:cs typeface="Arial" panose="020B0604020202020204" pitchFamily="34" charset="0"/>
                        </a:rPr>
                        <a:t>/ minutes</a:t>
                      </a:r>
                      <a:endParaRPr lang="en-GB" sz="19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IE" sz="1900" dirty="0" smtClean="0">
                          <a:solidFill>
                            <a:schemeClr val="tx1"/>
                          </a:solidFill>
                          <a:latin typeface="Arial" panose="020B0604020202020204" pitchFamily="34" charset="0"/>
                          <a:cs typeface="Arial" panose="020B0604020202020204" pitchFamily="34" charset="0"/>
                        </a:rPr>
                        <a:t>Rate of water uptake mm /minute</a:t>
                      </a:r>
                      <a:endParaRPr lang="en-GB" sz="1900" dirty="0">
                        <a:solidFill>
                          <a:schemeClr val="tx1"/>
                        </a:solidFill>
                        <a:latin typeface="Arial" panose="020B0604020202020204" pitchFamily="34" charset="0"/>
                        <a:cs typeface="Arial" panose="020B0604020202020204" pitchFamily="34" charset="0"/>
                      </a:endParaRPr>
                    </a:p>
                  </a:txBody>
                  <a:tcPr/>
                </a:tc>
              </a:tr>
              <a:tr h="291572">
                <a:tc>
                  <a:txBody>
                    <a:bodyPr/>
                    <a:lstStyle/>
                    <a:p>
                      <a:pPr algn="ctr"/>
                      <a:r>
                        <a:rPr lang="en-IE" sz="1900" dirty="0" smtClean="0">
                          <a:latin typeface="Arial" panose="020B0604020202020204" pitchFamily="34" charset="0"/>
                          <a:cs typeface="Arial" panose="020B0604020202020204" pitchFamily="34" charset="0"/>
                        </a:rPr>
                        <a:t>0</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4</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10</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0.4</a:t>
                      </a:r>
                      <a:endParaRPr lang="en-GB" sz="1900" dirty="0">
                        <a:latin typeface="Arial" panose="020B0604020202020204" pitchFamily="34" charset="0"/>
                        <a:cs typeface="Arial" panose="020B0604020202020204" pitchFamily="34" charset="0"/>
                      </a:endParaRPr>
                    </a:p>
                  </a:txBody>
                  <a:tcPr/>
                </a:tc>
              </a:tr>
              <a:tr h="291572">
                <a:tc>
                  <a:txBody>
                    <a:bodyPr/>
                    <a:lstStyle/>
                    <a:p>
                      <a:pPr algn="ctr"/>
                      <a:r>
                        <a:rPr lang="en-IE" sz="1900" dirty="0" smtClean="0">
                          <a:latin typeface="Arial" panose="020B0604020202020204" pitchFamily="34" charset="0"/>
                          <a:cs typeface="Arial" panose="020B0604020202020204" pitchFamily="34" charset="0"/>
                        </a:rPr>
                        <a:t>2</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12</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5</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2.4</a:t>
                      </a:r>
                      <a:endParaRPr lang="en-GB" sz="1900" dirty="0">
                        <a:latin typeface="Arial" panose="020B0604020202020204" pitchFamily="34" charset="0"/>
                        <a:cs typeface="Arial" panose="020B0604020202020204" pitchFamily="34" charset="0"/>
                      </a:endParaRPr>
                    </a:p>
                  </a:txBody>
                  <a:tcPr/>
                </a:tc>
              </a:tr>
              <a:tr h="291572">
                <a:tc>
                  <a:txBody>
                    <a:bodyPr/>
                    <a:lstStyle/>
                    <a:p>
                      <a:pPr algn="ctr"/>
                      <a:r>
                        <a:rPr lang="en-IE" sz="1900" dirty="0" smtClean="0">
                          <a:latin typeface="Arial" panose="020B0604020202020204" pitchFamily="34" charset="0"/>
                          <a:cs typeface="Arial" panose="020B0604020202020204" pitchFamily="34" charset="0"/>
                        </a:rPr>
                        <a:t>4</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20</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5</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4.0</a:t>
                      </a:r>
                      <a:endParaRPr lang="en-GB" sz="1900" dirty="0">
                        <a:latin typeface="Arial" panose="020B0604020202020204" pitchFamily="34" charset="0"/>
                        <a:cs typeface="Arial" panose="020B0604020202020204" pitchFamily="34" charset="0"/>
                      </a:endParaRPr>
                    </a:p>
                  </a:txBody>
                  <a:tcPr/>
                </a:tc>
              </a:tr>
              <a:tr h="291572">
                <a:tc>
                  <a:txBody>
                    <a:bodyPr/>
                    <a:lstStyle/>
                    <a:p>
                      <a:pPr algn="ctr"/>
                      <a:r>
                        <a:rPr lang="en-IE" sz="1900" dirty="0" smtClean="0">
                          <a:latin typeface="Arial" panose="020B0604020202020204" pitchFamily="34" charset="0"/>
                          <a:cs typeface="Arial" panose="020B0604020202020204" pitchFamily="34" charset="0"/>
                        </a:rPr>
                        <a:t>6</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35</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5</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7.0</a:t>
                      </a:r>
                      <a:endParaRPr lang="en-GB" sz="1900" dirty="0">
                        <a:latin typeface="Arial" panose="020B0604020202020204" pitchFamily="34" charset="0"/>
                        <a:cs typeface="Arial" panose="020B0604020202020204" pitchFamily="34" charset="0"/>
                      </a:endParaRPr>
                    </a:p>
                  </a:txBody>
                  <a:tcPr/>
                </a:tc>
              </a:tr>
              <a:tr h="291572">
                <a:tc>
                  <a:txBody>
                    <a:bodyPr/>
                    <a:lstStyle/>
                    <a:p>
                      <a:pPr algn="ctr"/>
                      <a:r>
                        <a:rPr lang="en-IE" sz="1900" dirty="0" smtClean="0">
                          <a:latin typeface="Arial" panose="020B0604020202020204" pitchFamily="34" charset="0"/>
                          <a:cs typeface="Arial" panose="020B0604020202020204" pitchFamily="34" charset="0"/>
                        </a:rPr>
                        <a:t>8</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40</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2</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a:t>
                      </a:r>
                      <a:endParaRPr lang="en-GB" sz="1900" dirty="0">
                        <a:latin typeface="Arial" panose="020B0604020202020204" pitchFamily="34" charset="0"/>
                        <a:cs typeface="Arial" panose="020B0604020202020204" pitchFamily="34" charset="0"/>
                      </a:endParaRPr>
                    </a:p>
                  </a:txBody>
                  <a:tcPr/>
                </a:tc>
              </a:tr>
            </a:tbl>
          </a:graphicData>
        </a:graphic>
      </p:graphicFrame>
      <p:sp>
        <p:nvSpPr>
          <p:cNvPr id="26" name="TextBox 25">
            <a:hlinkClick r:id="rId3" action="ppaction://hlinkfile"/>
          </p:cNvPr>
          <p:cNvSpPr txBox="1"/>
          <p:nvPr/>
        </p:nvSpPr>
        <p:spPr>
          <a:xfrm>
            <a:off x="8331108" y="526515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65699210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sz="1700" b="1" dirty="0"/>
              <a:t>This exercise gives you practice in recording results (A03.3), constructing graphs (A03.4), drawing conclusions and evaluating the reliability of results (also A03.4).</a:t>
            </a:r>
            <a:endParaRPr lang="en-US" sz="1700" b="1" dirty="0" smtClean="0"/>
          </a:p>
          <a:p>
            <a:pPr marL="439738" indent="-439738">
              <a:buClr>
                <a:srgbClr val="C00000"/>
              </a:buClr>
              <a:buFont typeface="+mj-lt"/>
              <a:buAutoNum type="arabicPeriod"/>
              <a:tabLst>
                <a:tab pos="809625" algn="l"/>
                <a:tab pos="1073150" algn="l"/>
                <a:tab pos="8435975" algn="r"/>
              </a:tabLst>
            </a:pPr>
            <a:r>
              <a:rPr lang="en-US" sz="2000" dirty="0" smtClean="0"/>
              <a:t>A student investigated this hypothesis:</a:t>
            </a:r>
            <a:br>
              <a:rPr lang="en-US" sz="2000" dirty="0" smtClean="0"/>
            </a:br>
            <a:r>
              <a:rPr lang="en-US" sz="2000" dirty="0" smtClean="0"/>
              <a:t/>
            </a:r>
            <a:br>
              <a:rPr lang="en-US" sz="2000" dirty="0" smtClean="0"/>
            </a:br>
            <a:r>
              <a:rPr lang="en-US" sz="2000" dirty="0"/>
              <a:t/>
            </a:r>
            <a:br>
              <a:rPr lang="en-US" sz="2000" dirty="0"/>
            </a:br>
            <a:endParaRPr lang="en-US" sz="20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100</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8.1 – Workbook Questions</a:t>
            </a:r>
            <a:endParaRPr lang="en-GB" sz="3800" b="1" dirty="0" smtClean="0"/>
          </a:p>
        </p:txBody>
      </p:sp>
      <p:sp>
        <p:nvSpPr>
          <p:cNvPr id="4" name="Rectangle 3"/>
          <p:cNvSpPr/>
          <p:nvPr/>
        </p:nvSpPr>
        <p:spPr>
          <a:xfrm>
            <a:off x="431540" y="2060848"/>
            <a:ext cx="8208912" cy="400110"/>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000" dirty="0"/>
              <a:t>Transpiration happens more quickly in windy conditions than in still air.</a:t>
            </a:r>
            <a:endParaRPr lang="en-GB" sz="2000" dirty="0"/>
          </a:p>
        </p:txBody>
      </p:sp>
      <p:pic>
        <p:nvPicPr>
          <p:cNvPr id="5" name="Picture 4"/>
          <p:cNvPicPr>
            <a:picLocks noChangeAspect="1"/>
          </p:cNvPicPr>
          <p:nvPr/>
        </p:nvPicPr>
        <p:blipFill rotWithShape="1">
          <a:blip r:embed="rId3">
            <a:lum bright="-47000" contrast="75000"/>
          </a:blip>
          <a:srcRect l="13775" t="17785" r="8263" b="12182"/>
          <a:stretch/>
        </p:blipFill>
        <p:spPr>
          <a:xfrm>
            <a:off x="395536" y="2560540"/>
            <a:ext cx="7992888" cy="4036812"/>
          </a:xfrm>
          <a:prstGeom prst="rect">
            <a:avLst/>
          </a:prstGeom>
        </p:spPr>
      </p:pic>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2416175" algn="l"/>
                <a:tab pos="4313238" algn="l"/>
                <a:tab pos="6280150" algn="l"/>
                <a:tab pos="8435975" algn="r"/>
              </a:tabLst>
            </a:pPr>
            <a:r>
              <a:rPr lang="en-US" sz="2100" dirty="0"/>
              <a:t>The student placed a leafy shoot in the apparatus and stood it in a quiet place in the lab, where the air was still. He read off the position of the meniscus every two minutes for ten </a:t>
            </a:r>
            <a:r>
              <a:rPr lang="en-US" sz="2100" dirty="0" smtClean="0"/>
              <a:t>minutes.</a:t>
            </a:r>
            <a:br>
              <a:rPr lang="en-US" sz="2100" dirty="0" smtClean="0"/>
            </a:br>
            <a:r>
              <a:rPr lang="en-US" sz="2100" dirty="0" smtClean="0"/>
              <a:t>He </a:t>
            </a:r>
            <a:r>
              <a:rPr lang="en-US" sz="2100" dirty="0"/>
              <a:t>then placed the fan close to the apparatus and switched it on. He continued to read the position of the meniscus every two minutes for the next ten </a:t>
            </a:r>
            <a:r>
              <a:rPr lang="en-US" sz="2100" dirty="0" smtClean="0"/>
              <a:t>minutes.</a:t>
            </a:r>
            <a:br>
              <a:rPr lang="en-US" sz="2100" dirty="0" smtClean="0"/>
            </a:br>
            <a:r>
              <a:rPr lang="en-US" sz="2100" dirty="0" smtClean="0"/>
              <a:t>These </a:t>
            </a:r>
            <a:r>
              <a:rPr lang="en-US" sz="2100" dirty="0"/>
              <a:t>are the results he wrote </a:t>
            </a:r>
            <a:r>
              <a:rPr lang="en-US" sz="2100" dirty="0" smtClean="0"/>
              <a:t>down.</a:t>
            </a:r>
            <a:br>
              <a:rPr lang="en-US" sz="2100" dirty="0" smtClean="0"/>
            </a:br>
            <a:r>
              <a:rPr lang="en-US" sz="2100" dirty="0" smtClean="0"/>
              <a:t>start </a:t>
            </a:r>
            <a:r>
              <a:rPr lang="en-US" sz="2100" dirty="0"/>
              <a:t>0 cm </a:t>
            </a:r>
            <a:r>
              <a:rPr lang="en-US" sz="2100" dirty="0" smtClean="0"/>
              <a:t>	2 </a:t>
            </a:r>
            <a:r>
              <a:rPr lang="en-US" sz="2100" dirty="0"/>
              <a:t>mins, 2.8 </a:t>
            </a:r>
            <a:r>
              <a:rPr lang="en-US" sz="2100" dirty="0" smtClean="0"/>
              <a:t>	4 </a:t>
            </a:r>
            <a:r>
              <a:rPr lang="en-US" sz="2100" dirty="0"/>
              <a:t>mins, 6.1 </a:t>
            </a:r>
            <a:r>
              <a:rPr lang="en-US" sz="2100" dirty="0" smtClean="0"/>
              <a:t>	6 </a:t>
            </a:r>
            <a:r>
              <a:rPr lang="en-US" sz="2100" dirty="0"/>
              <a:t>mins, </a:t>
            </a:r>
            <a:r>
              <a:rPr lang="en-US" sz="2100" dirty="0" smtClean="0"/>
              <a:t>10.0</a:t>
            </a:r>
            <a:br>
              <a:rPr lang="en-US" sz="2100" dirty="0" smtClean="0"/>
            </a:br>
            <a:r>
              <a:rPr lang="en-US" sz="2100" dirty="0" smtClean="0"/>
              <a:t>8 </a:t>
            </a:r>
            <a:r>
              <a:rPr lang="en-US" sz="2100" dirty="0"/>
              <a:t>mins, 12.9 </a:t>
            </a:r>
            <a:r>
              <a:rPr lang="en-US" sz="2100" dirty="0" smtClean="0"/>
              <a:t>	10 </a:t>
            </a:r>
            <a:r>
              <a:rPr lang="en-US" sz="2100" dirty="0"/>
              <a:t>mins, </a:t>
            </a:r>
            <a:r>
              <a:rPr lang="en-US" sz="2100" dirty="0" smtClean="0"/>
              <a:t>16.2 	12 </a:t>
            </a:r>
            <a:r>
              <a:rPr lang="en-US" sz="2100" dirty="0"/>
              <a:t>mins, 21</a:t>
            </a:r>
            <a:r>
              <a:rPr lang="en-US" sz="2100" dirty="0" smtClean="0"/>
              <a:t>.	8 </a:t>
            </a:r>
            <a:r>
              <a:rPr lang="en-US" sz="2100" dirty="0"/>
              <a:t>14 mins, </a:t>
            </a:r>
            <a:r>
              <a:rPr lang="en-US" sz="2100" dirty="0" smtClean="0"/>
              <a:t>27.9</a:t>
            </a:r>
            <a:br>
              <a:rPr lang="en-US" sz="2100" dirty="0" smtClean="0"/>
            </a:br>
            <a:r>
              <a:rPr lang="en-US" sz="2100" dirty="0" smtClean="0"/>
              <a:t>16 </a:t>
            </a:r>
            <a:r>
              <a:rPr lang="en-US" sz="2100" dirty="0"/>
              <a:t>mins, 31.1 </a:t>
            </a:r>
            <a:r>
              <a:rPr lang="en-US" sz="2100" dirty="0" smtClean="0"/>
              <a:t>	18 </a:t>
            </a:r>
            <a:r>
              <a:rPr lang="en-US" sz="2100" dirty="0"/>
              <a:t>mins, 39.5 </a:t>
            </a:r>
            <a:r>
              <a:rPr lang="en-US" sz="2100" dirty="0" smtClean="0"/>
              <a:t>	20 </a:t>
            </a:r>
            <a:r>
              <a:rPr lang="en-US" sz="2100" dirty="0"/>
              <a:t>mins, </a:t>
            </a:r>
            <a:r>
              <a:rPr lang="en-US" sz="2100" dirty="0" smtClean="0"/>
              <a:t>44.9</a:t>
            </a:r>
          </a:p>
          <a:p>
            <a:pPr marL="457200" indent="-457200">
              <a:buClr>
                <a:srgbClr val="C00000"/>
              </a:buClr>
              <a:buFont typeface="+mj-lt"/>
              <a:buAutoNum type="alphaLcPeriod"/>
              <a:tabLst>
                <a:tab pos="809625" algn="l"/>
                <a:tab pos="1073150" algn="l"/>
                <a:tab pos="8435975" algn="r"/>
              </a:tabLst>
            </a:pPr>
            <a:r>
              <a:rPr lang="en-US" sz="2100" dirty="0" smtClean="0"/>
              <a:t>Draw </a:t>
            </a:r>
            <a:r>
              <a:rPr lang="en-US" sz="2100" dirty="0"/>
              <a:t>a suitable results chart, and fill it in</a:t>
            </a:r>
            <a:r>
              <a:rPr lang="en-US" sz="2100" dirty="0" smtClean="0"/>
              <a:t>.</a:t>
            </a:r>
          </a:p>
          <a:p>
            <a:pPr marL="457200" indent="-457200">
              <a:buClr>
                <a:srgbClr val="C00000"/>
              </a:buClr>
              <a:buFont typeface="+mj-lt"/>
              <a:buAutoNum type="alphaLcPeriod"/>
              <a:tabLst>
                <a:tab pos="809625" algn="l"/>
                <a:tab pos="1073150" algn="l"/>
                <a:tab pos="8435975" algn="r"/>
              </a:tabLst>
            </a:pPr>
            <a:r>
              <a:rPr lang="en-US" sz="2100" dirty="0" smtClean="0"/>
              <a:t>Plot </a:t>
            </a:r>
            <a:r>
              <a:rPr lang="en-US" sz="2100" dirty="0"/>
              <a:t>these results on the grid on the next page. Draw a vertical line upwards from the x-axis, to divide the graph into the period of time when the air was still, and when it was moving. Draw two best-fit lines, one on either side of this dividing line. If you think any of the results are anomalous, then ignore them when drawing your best-fit lines.</a:t>
            </a:r>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55</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8.1 – Workbook Questions</a:t>
            </a:r>
            <a:endParaRPr lang="en-GB" sz="3800" b="1" dirty="0" smtClean="0"/>
          </a:p>
        </p:txBody>
      </p:sp>
    </p:spTree>
    <p:extLst>
      <p:ext uri="{BB962C8B-B14F-4D97-AF65-F5344CB8AC3E}">
        <p14:creationId xmlns:p14="http://schemas.microsoft.com/office/powerpoint/2010/main" val="374112687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2416175" algn="l"/>
                <a:tab pos="4313238" algn="l"/>
                <a:tab pos="6280150" algn="l"/>
                <a:tab pos="8435975" algn="r"/>
              </a:tabLst>
            </a:pPr>
            <a:endParaRPr lang="en-US" sz="2100" dirty="0" smtClean="0"/>
          </a:p>
          <a:p>
            <a:pPr marL="439738" indent="-439738">
              <a:buClr>
                <a:srgbClr val="C00000"/>
              </a:buClr>
              <a:buFont typeface="+mj-lt"/>
              <a:buAutoNum type="arabicPeriod"/>
              <a:tabLst>
                <a:tab pos="2416175" algn="l"/>
                <a:tab pos="4313238" algn="l"/>
                <a:tab pos="6280150" algn="l"/>
                <a:tab pos="8435975" algn="r"/>
              </a:tabLst>
            </a:pPr>
            <a:endParaRPr lang="en-US" sz="2100" dirty="0"/>
          </a:p>
          <a:p>
            <a:pPr marL="439738" indent="-439738">
              <a:buClr>
                <a:srgbClr val="C00000"/>
              </a:buClr>
              <a:buFont typeface="+mj-lt"/>
              <a:buAutoNum type="arabicPeriod"/>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smtClean="0"/>
          </a:p>
          <a:p>
            <a:pPr>
              <a:buClr>
                <a:srgbClr val="C00000"/>
              </a:buClr>
              <a:tabLst>
                <a:tab pos="2416175" algn="l"/>
                <a:tab pos="4313238" algn="l"/>
                <a:tab pos="6280150" algn="l"/>
                <a:tab pos="8435975" algn="r"/>
              </a:tabLst>
            </a:pPr>
            <a:endParaRPr lang="en-US" sz="2100" dirty="0"/>
          </a:p>
          <a:p>
            <a:pPr>
              <a:buClr>
                <a:srgbClr val="C00000"/>
              </a:buClr>
              <a:tabLst>
                <a:tab pos="2416175" algn="l"/>
                <a:tab pos="4313238" algn="l"/>
                <a:tab pos="6280150" algn="l"/>
                <a:tab pos="8435975" algn="r"/>
              </a:tabLst>
            </a:pPr>
            <a:endParaRPr lang="en-US" sz="21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56</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8.1 – Workbook Questions</a:t>
            </a:r>
            <a:endParaRPr lang="en-GB" sz="3800" b="1" dirty="0" smtClean="0"/>
          </a:p>
        </p:txBody>
      </p:sp>
      <p:pic>
        <p:nvPicPr>
          <p:cNvPr id="4100" name="Picture 4" descr="Image result for mathematics graph grid"/>
          <p:cNvPicPr>
            <a:picLocks noChangeAspect="1" noChangeArrowheads="1"/>
          </p:cNvPicPr>
          <p:nvPr/>
        </p:nvPicPr>
        <p:blipFill rotWithShape="1">
          <a:blip r:embed="rId3">
            <a:extLst>
              <a:ext uri="{28A0092B-C50C-407E-A947-70E740481C1C}">
                <a14:useLocalDpi xmlns:a14="http://schemas.microsoft.com/office/drawing/2010/main" val="0"/>
              </a:ext>
            </a:extLst>
          </a:blip>
          <a:srcRect l="1706" t="3516" r="614" b="2746"/>
          <a:stretch/>
        </p:blipFill>
        <p:spPr bwMode="auto">
          <a:xfrm rot="5400000">
            <a:off x="1552606" y="111689"/>
            <a:ext cx="5462722" cy="7632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217414"/>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startAt="3"/>
              <a:tabLst>
                <a:tab pos="2416175" algn="l"/>
                <a:tab pos="4313238" algn="l"/>
                <a:tab pos="6280150" algn="l"/>
                <a:tab pos="8435975" algn="r"/>
              </a:tabLst>
            </a:pPr>
            <a:r>
              <a:rPr lang="en-US" sz="2100" dirty="0"/>
              <a:t>Use the graph to calculate the mean rate of movement, in cm per minute, of the meniscus in still air and in moving </a:t>
            </a:r>
            <a:r>
              <a:rPr lang="en-US" sz="2100" dirty="0" smtClean="0"/>
              <a:t>air.</a:t>
            </a:r>
            <a:br>
              <a:rPr lang="en-US" sz="2100" dirty="0" smtClean="0"/>
            </a:br>
            <a:r>
              <a:rPr lang="en-US" sz="2100" dirty="0" smtClean="0"/>
              <a:t>still </a:t>
            </a:r>
            <a:r>
              <a:rPr lang="en-US" sz="2100" dirty="0"/>
              <a:t>air </a:t>
            </a:r>
            <a:r>
              <a:rPr lang="en-US" sz="2100" dirty="0" smtClean="0"/>
              <a:t>__________________ moving air _____________________</a:t>
            </a:r>
            <a:endParaRPr lang="en-US" sz="2100" dirty="0"/>
          </a:p>
          <a:p>
            <a:pPr marL="457200" indent="-457200">
              <a:buClr>
                <a:srgbClr val="C00000"/>
              </a:buClr>
              <a:buFont typeface="+mj-lt"/>
              <a:buAutoNum type="alphaLcPeriod" startAt="3"/>
              <a:tabLst>
                <a:tab pos="2416175" algn="l"/>
                <a:tab pos="4313238" algn="l"/>
                <a:tab pos="6280150" algn="l"/>
                <a:tab pos="8435975" algn="r"/>
              </a:tabLst>
            </a:pPr>
            <a:r>
              <a:rPr lang="en-US" sz="2100" dirty="0"/>
              <a:t>Do the results support the students hypothesis? Explain your answer</a:t>
            </a:r>
            <a:r>
              <a:rPr lang="en-US" sz="2100" dirty="0" smtClean="0"/>
              <a:t>.</a:t>
            </a:r>
            <a:br>
              <a:rPr lang="en-US" sz="2100" dirty="0" smtClean="0"/>
            </a:br>
            <a:r>
              <a:rPr lang="en-US" sz="2100" dirty="0" smtClean="0"/>
              <a:t>________________________________________________________________________________________________________________________________________________________________________________________________________________________</a:t>
            </a:r>
            <a:endParaRPr lang="en-US" sz="2100" dirty="0"/>
          </a:p>
          <a:p>
            <a:pPr marL="457200" indent="-457200">
              <a:buClr>
                <a:srgbClr val="C00000"/>
              </a:buClr>
              <a:buFont typeface="+mj-lt"/>
              <a:buAutoNum type="alphaLcPeriod" startAt="3"/>
              <a:tabLst>
                <a:tab pos="2416175" algn="l"/>
                <a:tab pos="4313238" algn="l"/>
                <a:tab pos="6280150" algn="l"/>
                <a:tab pos="8435975" algn="r"/>
              </a:tabLst>
            </a:pPr>
            <a:r>
              <a:rPr lang="en-US" sz="2100" dirty="0"/>
              <a:t>Suggest any significant sources of error in this experiment. (For example, did the student control all the important variables? Did his method really measure what he thought he was measuring</a:t>
            </a:r>
            <a:r>
              <a:rPr lang="en-US" sz="2100" dirty="0" smtClean="0"/>
              <a:t>?)</a:t>
            </a:r>
            <a:br>
              <a:rPr lang="en-US" sz="2100" dirty="0" smtClean="0"/>
            </a:br>
            <a:r>
              <a:rPr lang="en-US" sz="2100" dirty="0" smtClean="0"/>
              <a:t>__________________________________________________________________________________________________________________________________________________________________</a:t>
            </a:r>
            <a:br>
              <a:rPr lang="en-US" sz="2100" dirty="0" smtClean="0"/>
            </a:br>
            <a:r>
              <a:rPr lang="en-US" sz="2100" dirty="0" smtClean="0"/>
              <a:t>_____________________________________________________</a:t>
            </a:r>
            <a:br>
              <a:rPr lang="en-US" sz="2100" dirty="0" smtClean="0"/>
            </a:br>
            <a:r>
              <a:rPr lang="en-US" sz="2100" dirty="0" smtClean="0"/>
              <a:t>___________________________________________________</a:t>
            </a:r>
            <a:endParaRPr lang="en-US" sz="21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56</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8.1 – Workbook Questions</a:t>
            </a:r>
            <a:endParaRPr lang="en-GB" sz="3800" b="1" dirty="0" smtClean="0"/>
          </a:p>
        </p:txBody>
      </p:sp>
    </p:spTree>
    <p:extLst>
      <p:ext uri="{BB962C8B-B14F-4D97-AF65-F5344CB8AC3E}">
        <p14:creationId xmlns:p14="http://schemas.microsoft.com/office/powerpoint/2010/main" val="4255474855"/>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2416175" algn="l"/>
                <a:tab pos="4313238" algn="l"/>
                <a:tab pos="6280150" algn="l"/>
                <a:tab pos="8435975" algn="r"/>
              </a:tabLst>
            </a:pPr>
            <a:r>
              <a:rPr lang="en-US" sz="2100" dirty="0"/>
              <a:t>In this exercise, you will need to use what you know about the structure of roots to identify what is shown in a different type of drawing (A02).You will then </a:t>
            </a:r>
            <a:r>
              <a:rPr lang="en-US" sz="2100" dirty="0" err="1"/>
              <a:t>practise</a:t>
            </a:r>
            <a:r>
              <a:rPr lang="en-US" sz="2100" dirty="0"/>
              <a:t> describing and explaining in your own words</a:t>
            </a:r>
            <a:r>
              <a:rPr lang="en-US" sz="2100" dirty="0" smtClean="0"/>
              <a:t>.</a:t>
            </a:r>
          </a:p>
          <a:p>
            <a:pPr marL="457200" indent="-457200">
              <a:buClr>
                <a:srgbClr val="C00000"/>
              </a:buClr>
              <a:buFont typeface="+mj-lt"/>
              <a:buAutoNum type="arabicPeriod"/>
              <a:tabLst>
                <a:tab pos="2416175" algn="l"/>
                <a:tab pos="4313238" algn="l"/>
                <a:tab pos="6280150" algn="l"/>
                <a:tab pos="8435975" algn="r"/>
              </a:tabLst>
            </a:pPr>
            <a:r>
              <a:rPr lang="en-US" sz="2100" dirty="0" smtClean="0"/>
              <a:t>The </a:t>
            </a:r>
            <a:r>
              <a:rPr lang="en-US" sz="2100" dirty="0"/>
              <a:t>drawing shows part of a buttercup root, seen using the high power lens of a light microscope</a:t>
            </a:r>
            <a:r>
              <a:rPr lang="en-US" sz="2100" dirty="0" smtClean="0"/>
              <a:t>.</a:t>
            </a:r>
          </a:p>
          <a:p>
            <a:pPr>
              <a:buClr>
                <a:srgbClr val="C00000"/>
              </a:buClr>
              <a:tabLst>
                <a:tab pos="2416175" algn="l"/>
                <a:tab pos="4313238" algn="l"/>
                <a:tab pos="6280150" algn="l"/>
                <a:tab pos="8435975" algn="r"/>
              </a:tabLst>
            </a:pP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endParaRPr lang="en-US" sz="21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57</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8.2 – Workbook Questions</a:t>
            </a:r>
            <a:endParaRPr lang="en-GB" sz="3800" b="1" dirty="0" smtClean="0"/>
          </a:p>
        </p:txBody>
      </p:sp>
      <p:pic>
        <p:nvPicPr>
          <p:cNvPr id="2" name="Picture 1"/>
          <p:cNvPicPr>
            <a:picLocks noChangeAspect="1"/>
          </p:cNvPicPr>
          <p:nvPr/>
        </p:nvPicPr>
        <p:blipFill>
          <a:blip r:embed="rId3">
            <a:lum bright="-47000" contrast="75000"/>
          </a:blip>
          <a:stretch>
            <a:fillRect/>
          </a:stretch>
        </p:blipFill>
        <p:spPr>
          <a:xfrm>
            <a:off x="1511654" y="2817014"/>
            <a:ext cx="5796650" cy="3852346"/>
          </a:xfrm>
          <a:prstGeom prst="rect">
            <a:avLst/>
          </a:prstGeom>
        </p:spPr>
      </p:pic>
    </p:spTree>
    <p:extLst>
      <p:ext uri="{BB962C8B-B14F-4D97-AF65-F5344CB8AC3E}">
        <p14:creationId xmlns:p14="http://schemas.microsoft.com/office/powerpoint/2010/main" val="1485498030"/>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a:tabLst>
                <a:tab pos="2155825" algn="l"/>
                <a:tab pos="3416300" algn="l"/>
                <a:tab pos="8435975" algn="r"/>
              </a:tabLst>
            </a:pPr>
            <a:r>
              <a:rPr lang="en-US" sz="2100" dirty="0" smtClean="0"/>
              <a:t>Use </a:t>
            </a:r>
            <a:r>
              <a:rPr lang="en-US" sz="2100" dirty="0"/>
              <a:t>ruled lines to label these </a:t>
            </a:r>
            <a:r>
              <a:rPr lang="en-US" sz="2100" dirty="0" smtClean="0"/>
              <a:t>tissues:</a:t>
            </a:r>
            <a:br>
              <a:rPr lang="en-US" sz="2100" dirty="0" smtClean="0"/>
            </a:br>
            <a:r>
              <a:rPr lang="en-US" sz="2100" b="1" dirty="0" smtClean="0"/>
              <a:t>cortex 	xylem 	phloem</a:t>
            </a:r>
            <a:endParaRPr lang="en-US" sz="2100" b="1" dirty="0"/>
          </a:p>
          <a:p>
            <a:pPr marL="457200" indent="-457200">
              <a:buClr>
                <a:srgbClr val="C00000"/>
              </a:buClr>
              <a:buFont typeface="+mj-lt"/>
              <a:buAutoNum type="alphaLcPeriod"/>
              <a:tabLst>
                <a:tab pos="2155825" algn="l"/>
                <a:tab pos="3416300" algn="l"/>
                <a:tab pos="8435975" algn="r"/>
              </a:tabLst>
            </a:pPr>
            <a:r>
              <a:rPr lang="en-US" sz="2100" dirty="0" smtClean="0"/>
              <a:t>The </a:t>
            </a:r>
            <a:r>
              <a:rPr lang="en-US" sz="2100" dirty="0"/>
              <a:t>magnification of the drawing is x200. Calculate the diameter of the cell labelled A. Show your working</a:t>
            </a:r>
            <a:r>
              <a:rPr lang="en-US" sz="2100" dirty="0" smtClean="0"/>
              <a:t>.</a:t>
            </a:r>
            <a:br>
              <a:rPr lang="en-US" sz="2100" dirty="0" smtClean="0"/>
            </a:br>
            <a:r>
              <a:rPr lang="en-US" sz="2100" dirty="0" smtClean="0"/>
              <a:t/>
            </a:r>
            <a:br>
              <a:rPr lang="en-US" sz="2100" dirty="0" smtClean="0"/>
            </a:br>
            <a:r>
              <a:rPr lang="en-US" sz="2100" b="1" dirty="0" smtClean="0"/>
              <a:t>Diameter =</a:t>
            </a:r>
            <a:r>
              <a:rPr lang="en-US" sz="2100" dirty="0" smtClean="0"/>
              <a:t> __________________</a:t>
            </a:r>
          </a:p>
          <a:p>
            <a:pPr marL="457200" indent="-457200">
              <a:buClr>
                <a:srgbClr val="C00000"/>
              </a:buClr>
              <a:buFont typeface="+mj-lt"/>
              <a:buAutoNum type="alphaLcPeriod"/>
              <a:tabLst>
                <a:tab pos="2155825" algn="l"/>
                <a:tab pos="3416300" algn="l"/>
                <a:tab pos="8435975" algn="r"/>
              </a:tabLst>
            </a:pPr>
            <a:r>
              <a:rPr lang="en-US" sz="2100" dirty="0" smtClean="0"/>
              <a:t>List </a:t>
            </a:r>
            <a:r>
              <a:rPr lang="en-US" sz="2100" dirty="0"/>
              <a:t>the functions of xylem tissue</a:t>
            </a:r>
            <a:r>
              <a:rPr lang="en-US" sz="2100" dirty="0" smtClean="0"/>
              <a:t>.</a:t>
            </a:r>
            <a:br>
              <a:rPr lang="en-US" sz="2100" dirty="0" smtClean="0"/>
            </a:br>
            <a:r>
              <a:rPr lang="en-US" sz="2100" dirty="0" smtClean="0"/>
              <a:t>____________________________________________________________________________________________________________</a:t>
            </a:r>
            <a:endParaRPr lang="en-US" sz="2100" dirty="0"/>
          </a:p>
          <a:p>
            <a:pPr marL="457200" indent="-457200">
              <a:buClr>
                <a:srgbClr val="C00000"/>
              </a:buClr>
              <a:buFont typeface="+mj-lt"/>
              <a:buAutoNum type="alphaLcPeriod"/>
              <a:tabLst>
                <a:tab pos="2155825" algn="l"/>
                <a:tab pos="3416300" algn="l"/>
                <a:tab pos="8435975" algn="r"/>
              </a:tabLst>
            </a:pPr>
            <a:r>
              <a:rPr lang="en-US" sz="2100" dirty="0" smtClean="0"/>
              <a:t>Describe </a:t>
            </a:r>
            <a:r>
              <a:rPr lang="en-US" sz="2100" dirty="0"/>
              <a:t>how the cells in xylem tissue are adapted for the functions you have listed</a:t>
            </a:r>
            <a:r>
              <a:rPr lang="en-US" sz="2100" dirty="0" smtClean="0"/>
              <a:t>.</a:t>
            </a:r>
            <a:br>
              <a:rPr lang="en-US" sz="2100" dirty="0" smtClean="0"/>
            </a:br>
            <a:r>
              <a:rPr lang="en-US" sz="2100" dirty="0" smtClean="0"/>
              <a:t>______________________________________________________</a:t>
            </a:r>
            <a:r>
              <a:rPr lang="en-US" sz="2100" dirty="0"/>
              <a:t>______________________________________________________</a:t>
            </a:r>
          </a:p>
          <a:p>
            <a:pPr marL="457200" indent="-457200">
              <a:buClr>
                <a:srgbClr val="C00000"/>
              </a:buClr>
              <a:buFont typeface="+mj-lt"/>
              <a:buAutoNum type="alphaLcPeriod"/>
              <a:tabLst>
                <a:tab pos="2155825" algn="l"/>
                <a:tab pos="3416300" algn="l"/>
                <a:tab pos="8435975" algn="r"/>
              </a:tabLst>
            </a:pPr>
            <a:r>
              <a:rPr lang="en-US" sz="2100" dirty="0" smtClean="0"/>
              <a:t>Explain </a:t>
            </a:r>
            <a:r>
              <a:rPr lang="en-US" sz="2100" dirty="0"/>
              <a:t>how water from the soil reaches the xylem vessels in the centre of a root</a:t>
            </a:r>
            <a:r>
              <a:rPr lang="en-US" sz="2100" dirty="0" smtClean="0"/>
              <a:t>.</a:t>
            </a:r>
            <a:br>
              <a:rPr lang="en-US" sz="2100" dirty="0" smtClean="0"/>
            </a:br>
            <a:r>
              <a:rPr lang="en-US" sz="2100" dirty="0" smtClean="0"/>
              <a:t>_____________________________________________________</a:t>
            </a:r>
            <a:br>
              <a:rPr lang="en-US" sz="2100" dirty="0" smtClean="0"/>
            </a:br>
            <a:r>
              <a:rPr lang="en-US" sz="2100" dirty="0" smtClean="0"/>
              <a:t>___________________________________________________</a:t>
            </a:r>
            <a:endParaRPr lang="en-US" sz="21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57</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smtClean="0"/>
              <a:t>8.2 </a:t>
            </a:r>
            <a:r>
              <a:rPr lang="en-IE" sz="3800" dirty="0" smtClean="0"/>
              <a:t>– Workbook Questions</a:t>
            </a:r>
            <a:endParaRPr lang="en-GB" sz="3800" b="1" dirty="0" smtClean="0"/>
          </a:p>
        </p:txBody>
      </p:sp>
    </p:spTree>
    <p:extLst>
      <p:ext uri="{BB962C8B-B14F-4D97-AF65-F5344CB8AC3E}">
        <p14:creationId xmlns:p14="http://schemas.microsoft.com/office/powerpoint/2010/main" val="4105770144"/>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42456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2416175" algn="l"/>
                <a:tab pos="4313238" algn="l"/>
                <a:tab pos="6280150" algn="l"/>
                <a:tab pos="8435975" algn="r"/>
              </a:tabLst>
            </a:pPr>
            <a:r>
              <a:rPr lang="en-US" sz="2310" dirty="0"/>
              <a:t>This exercise will help you to check that you understand about sources and sinks in plants, and how they can change at different times of year. You will need to use your knowledge of transport in phloem to work out the answers to some of the questions (A02).</a:t>
            </a:r>
            <a:endParaRPr lang="en-US" sz="2310" dirty="0" smtClean="0"/>
          </a:p>
          <a:p>
            <a:pPr marL="457200" indent="-457200">
              <a:buClr>
                <a:srgbClr val="C00000"/>
              </a:buClr>
              <a:buFont typeface="+mj-lt"/>
              <a:buAutoNum type="arabicPeriod"/>
              <a:tabLst>
                <a:tab pos="2416175" algn="l"/>
                <a:tab pos="4313238" algn="l"/>
                <a:tab pos="6280150" algn="l"/>
                <a:tab pos="8435975" algn="r"/>
              </a:tabLst>
            </a:pPr>
            <a:r>
              <a:rPr lang="en-US" sz="2310" dirty="0"/>
              <a:t>An experiment was carried out in Switzerland to investigate the movement of carbohydrates from sources to sinks in pine trees, </a:t>
            </a:r>
            <a:r>
              <a:rPr lang="en-US" sz="2310" dirty="0" err="1"/>
              <a:t>Pinus</a:t>
            </a:r>
            <a:r>
              <a:rPr lang="en-US" sz="2310" dirty="0"/>
              <a:t> </a:t>
            </a:r>
            <a:r>
              <a:rPr lang="en-US" sz="2310" dirty="0" err="1"/>
              <a:t>cembra</a:t>
            </a:r>
            <a:r>
              <a:rPr lang="en-US" sz="2310" dirty="0"/>
              <a:t>. Switzerland is a mountainous country in </a:t>
            </a:r>
            <a:r>
              <a:rPr lang="en-US" sz="2310" dirty="0" smtClean="0"/>
              <a:t>Europe.</a:t>
            </a:r>
            <a:br>
              <a:rPr lang="en-US" sz="2310" dirty="0" smtClean="0"/>
            </a:br>
            <a:r>
              <a:rPr lang="en-US" sz="2310" dirty="0" smtClean="0"/>
              <a:t>Pine </a:t>
            </a:r>
            <a:r>
              <a:rPr lang="en-US" sz="2310" dirty="0"/>
              <a:t>trees are coniferous trees, which keep their leaves all through the winter.</a:t>
            </a:r>
          </a:p>
          <a:p>
            <a:pPr marL="457200" indent="-457200">
              <a:buClr>
                <a:srgbClr val="C00000"/>
              </a:buClr>
              <a:buFont typeface="+mj-lt"/>
              <a:buAutoNum type="alphaLcPeriod"/>
              <a:tabLst>
                <a:tab pos="2416175" algn="l"/>
                <a:tab pos="4313238" algn="l"/>
                <a:tab pos="6280150" algn="l"/>
                <a:tab pos="8435975" algn="r"/>
              </a:tabLst>
            </a:pPr>
            <a:r>
              <a:rPr lang="en-US" sz="2310" dirty="0" smtClean="0"/>
              <a:t>In </a:t>
            </a:r>
            <a:r>
              <a:rPr lang="en-US" sz="2310" dirty="0"/>
              <a:t>which form are carbohydrates transported in phloem? Draw a circle around the correct answer, </a:t>
            </a:r>
            <a:r>
              <a:rPr lang="en-US" sz="2310" dirty="0" smtClean="0"/>
              <a:t>glucose    sucrose    starch</a:t>
            </a:r>
            <a:endParaRPr lang="en-US" sz="2310" dirty="0"/>
          </a:p>
          <a:p>
            <a:pPr marL="457200" indent="-457200">
              <a:buClr>
                <a:srgbClr val="C00000"/>
              </a:buClr>
              <a:buFont typeface="+mj-lt"/>
              <a:buAutoNum type="alphaLcPeriod"/>
              <a:tabLst>
                <a:tab pos="2416175" algn="l"/>
                <a:tab pos="4313238" algn="l"/>
                <a:tab pos="6280150" algn="l"/>
                <a:tab pos="8435975" algn="r"/>
              </a:tabLst>
            </a:pPr>
            <a:r>
              <a:rPr lang="en-US" sz="2310" dirty="0" smtClean="0"/>
              <a:t>In </a:t>
            </a:r>
            <a:r>
              <a:rPr lang="en-US" sz="2310" dirty="0"/>
              <a:t>which form are carbohydrates stored in plant cells? Draw a circle around the correct </a:t>
            </a:r>
            <a:r>
              <a:rPr lang="en-US" sz="2310" dirty="0" smtClean="0"/>
              <a:t>answer. </a:t>
            </a:r>
            <a:br>
              <a:rPr lang="en-US" sz="2310" dirty="0" smtClean="0"/>
            </a:br>
            <a:r>
              <a:rPr lang="en-US" sz="2310" dirty="0" smtClean="0"/>
              <a:t>glucose 	sucrose 	starch</a:t>
            </a:r>
            <a:endParaRPr lang="en-US" sz="231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59</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8.3 – Workbook Questions</a:t>
            </a:r>
            <a:endParaRPr lang="en-GB" sz="3800" b="1" dirty="0" smtClean="0"/>
          </a:p>
        </p:txBody>
      </p:sp>
    </p:spTree>
    <p:extLst>
      <p:ext uri="{BB962C8B-B14F-4D97-AF65-F5344CB8AC3E}">
        <p14:creationId xmlns:p14="http://schemas.microsoft.com/office/powerpoint/2010/main" val="340367947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80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startAt="3"/>
              <a:tabLst>
                <a:tab pos="2416175" algn="l"/>
                <a:tab pos="4313238" algn="l"/>
                <a:tab pos="6280150" algn="l"/>
                <a:tab pos="8435975" algn="r"/>
              </a:tabLst>
            </a:pPr>
            <a:r>
              <a:rPr lang="en-US" sz="2270" dirty="0" smtClean="0"/>
              <a:t>In </a:t>
            </a:r>
            <a:r>
              <a:rPr lang="en-US" sz="2270" dirty="0"/>
              <a:t>spring and summer in Switzerland, the leaves of pine trees </a:t>
            </a:r>
            <a:r>
              <a:rPr lang="en-US" sz="2270" dirty="0" err="1" smtClean="0"/>
              <a:t>photosynthesise</a:t>
            </a:r>
            <a:r>
              <a:rPr lang="en-US" sz="2270" dirty="0" smtClean="0"/>
              <a:t>.</a:t>
            </a:r>
            <a:br>
              <a:rPr lang="en-US" sz="2270" dirty="0" smtClean="0"/>
            </a:br>
            <a:r>
              <a:rPr lang="en-US" sz="2270" dirty="0" err="1" smtClean="0"/>
              <a:t>i</a:t>
            </a:r>
            <a:r>
              <a:rPr lang="en-US" sz="2270" dirty="0" smtClean="0"/>
              <a:t> </a:t>
            </a:r>
            <a:r>
              <a:rPr lang="en-US" sz="2270" dirty="0"/>
              <a:t>Suggest two environmental factors that enable pine trees to </a:t>
            </a:r>
            <a:r>
              <a:rPr lang="en-US" sz="2270" dirty="0" err="1"/>
              <a:t>photosynthesise</a:t>
            </a:r>
            <a:r>
              <a:rPr lang="en-US" sz="2270" dirty="0"/>
              <a:t> in spring and summer in Switzerland, but not in </a:t>
            </a:r>
            <a:r>
              <a:rPr lang="en-US" sz="2270" dirty="0" smtClean="0"/>
              <a:t>winter.</a:t>
            </a:r>
            <a:br>
              <a:rPr lang="en-US" sz="2270" dirty="0" smtClean="0"/>
            </a:br>
            <a:r>
              <a:rPr lang="en-US" sz="2270" dirty="0" smtClean="0"/>
              <a:t>_________________________________________________</a:t>
            </a:r>
            <a:br>
              <a:rPr lang="en-US" sz="2270" dirty="0" smtClean="0"/>
            </a:br>
            <a:r>
              <a:rPr lang="en-US" sz="2270" dirty="0" smtClean="0"/>
              <a:t>ii </a:t>
            </a:r>
            <a:r>
              <a:rPr lang="en-US" sz="2270" dirty="0"/>
              <a:t>Would you expect the leaves to be sources or sinks in spring and summer? Explain your answer</a:t>
            </a:r>
            <a:r>
              <a:rPr lang="en-US" sz="2270" dirty="0" smtClean="0"/>
              <a:t>.</a:t>
            </a:r>
            <a:br>
              <a:rPr lang="en-US" sz="2270" dirty="0" smtClean="0"/>
            </a:br>
            <a:r>
              <a:rPr lang="en-US" sz="2270" dirty="0" smtClean="0"/>
              <a:t>_________________________________________________</a:t>
            </a:r>
            <a:r>
              <a:rPr lang="en-US" sz="2270" dirty="0"/>
              <a:t> </a:t>
            </a:r>
            <a:r>
              <a:rPr lang="en-US" sz="2270" dirty="0" smtClean="0"/>
              <a:t>_________________________________________________</a:t>
            </a:r>
            <a:r>
              <a:rPr lang="en-US" sz="2270" dirty="0"/>
              <a:t> </a:t>
            </a:r>
            <a:r>
              <a:rPr lang="en-US" sz="2270" dirty="0" smtClean="0"/>
              <a:t>_________________________________________________</a:t>
            </a:r>
            <a:br>
              <a:rPr lang="en-US" sz="2270" dirty="0" smtClean="0"/>
            </a:br>
            <a:r>
              <a:rPr lang="en-US" sz="2270" dirty="0" smtClean="0"/>
              <a:t>iii </a:t>
            </a:r>
            <a:r>
              <a:rPr lang="en-US" sz="2270" dirty="0"/>
              <a:t>Would you expect the leaves to be sources or sinks in winter? Explain your answer</a:t>
            </a:r>
            <a:r>
              <a:rPr lang="en-US" sz="2270" dirty="0" smtClean="0"/>
              <a:t>.</a:t>
            </a:r>
            <a:br>
              <a:rPr lang="en-US" sz="2270" dirty="0" smtClean="0"/>
            </a:br>
            <a:r>
              <a:rPr lang="en-US" sz="2270" dirty="0" smtClean="0"/>
              <a:t>_________________________________________________</a:t>
            </a:r>
            <a:r>
              <a:rPr lang="en-US" sz="2270" dirty="0"/>
              <a:t> </a:t>
            </a:r>
            <a:r>
              <a:rPr lang="en-US" sz="2270" dirty="0" smtClean="0"/>
              <a:t/>
            </a:r>
            <a:br>
              <a:rPr lang="en-US" sz="2270" dirty="0" smtClean="0"/>
            </a:br>
            <a:r>
              <a:rPr lang="en-US" sz="2270" dirty="0" smtClean="0"/>
              <a:t>________________________________________________ </a:t>
            </a:r>
            <a:br>
              <a:rPr lang="en-US" sz="2270" dirty="0" smtClean="0"/>
            </a:br>
            <a:r>
              <a:rPr lang="en-US" sz="2270" dirty="0" smtClean="0"/>
              <a:t>______________________________________________</a:t>
            </a:r>
            <a:endParaRPr lang="en-US" sz="227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59</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8.3 – Workbook Questions</a:t>
            </a:r>
            <a:endParaRPr lang="en-GB" sz="3800" b="1" dirty="0" smtClean="0"/>
          </a:p>
        </p:txBody>
      </p:sp>
    </p:spTree>
    <p:extLst>
      <p:ext uri="{BB962C8B-B14F-4D97-AF65-F5344CB8AC3E}">
        <p14:creationId xmlns:p14="http://schemas.microsoft.com/office/powerpoint/2010/main" val="501226041"/>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435334"/>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startAt="4"/>
              <a:tabLst>
                <a:tab pos="2416175" algn="l"/>
                <a:tab pos="4313238" algn="l"/>
                <a:tab pos="6280150" algn="l"/>
                <a:tab pos="8435975" algn="r"/>
              </a:tabLst>
            </a:pPr>
            <a:r>
              <a:rPr lang="en-US" sz="2480" dirty="0"/>
              <a:t>The </a:t>
            </a:r>
            <a:r>
              <a:rPr lang="en-US" sz="2480" dirty="0" smtClean="0"/>
              <a:t>table </a:t>
            </a:r>
            <a:r>
              <a:rPr lang="en-US" sz="2480" dirty="0"/>
              <a:t>shows the amount of starch, measured as a percentage of the dry mass of the tissues, in the leaves and </a:t>
            </a:r>
            <a:r>
              <a:rPr lang="en-US" sz="2480" dirty="0" smtClean="0"/>
              <a:t>roots </a:t>
            </a:r>
            <a:r>
              <a:rPr lang="en-US" sz="2480" dirty="0"/>
              <a:t>of pine trees at three times of year.</a:t>
            </a:r>
            <a:br>
              <a:rPr lang="en-US" sz="2480" dirty="0"/>
            </a:br>
            <a:r>
              <a:rPr lang="en-US" sz="2480" dirty="0"/>
              <a:t/>
            </a:r>
            <a:br>
              <a:rPr lang="en-US" sz="2480" dirty="0"/>
            </a:br>
            <a:r>
              <a:rPr lang="en-US" sz="2480" dirty="0"/>
              <a:t/>
            </a:r>
            <a:br>
              <a:rPr lang="en-US" sz="2480" dirty="0"/>
            </a:br>
            <a:r>
              <a:rPr lang="en-US" sz="2480" dirty="0"/>
              <a:t/>
            </a:r>
            <a:br>
              <a:rPr lang="en-US" sz="2480" dirty="0"/>
            </a:br>
            <a:r>
              <a:rPr lang="en-US" sz="2480" dirty="0"/>
              <a:t/>
            </a:r>
            <a:br>
              <a:rPr lang="en-US" sz="2480" dirty="0"/>
            </a:br>
            <a:r>
              <a:rPr lang="en-US" sz="2480" dirty="0"/>
              <a:t/>
            </a:r>
            <a:br>
              <a:rPr lang="en-US" sz="2480" dirty="0"/>
            </a:br>
            <a:endParaRPr lang="en-US" sz="2480" dirty="0" smtClean="0"/>
          </a:p>
          <a:p>
            <a:pPr marL="514350" indent="-514350">
              <a:buClr>
                <a:srgbClr val="C00000"/>
              </a:buClr>
              <a:buFont typeface="+mj-lt"/>
              <a:buAutoNum type="romanLcPeriod"/>
              <a:tabLst>
                <a:tab pos="2416175" algn="l"/>
                <a:tab pos="4313238" algn="l"/>
                <a:tab pos="6280150" algn="l"/>
                <a:tab pos="8435975" algn="r"/>
              </a:tabLst>
            </a:pPr>
            <a:r>
              <a:rPr lang="en-US" sz="2480" dirty="0" smtClean="0"/>
              <a:t>Describe </a:t>
            </a:r>
            <a:r>
              <a:rPr lang="en-US" sz="2480" dirty="0"/>
              <a:t>the changes in the amount of starch in the pine tree leaves from spring until </a:t>
            </a:r>
            <a:r>
              <a:rPr lang="en-US" sz="2480" dirty="0" smtClean="0"/>
              <a:t>autumn.</a:t>
            </a:r>
          </a:p>
          <a:p>
            <a:pPr marL="514350" indent="-514350">
              <a:buClr>
                <a:srgbClr val="C00000"/>
              </a:buClr>
              <a:buFont typeface="+mj-lt"/>
              <a:buAutoNum type="romanLcPeriod"/>
              <a:tabLst>
                <a:tab pos="2416175" algn="l"/>
                <a:tab pos="4313238" algn="l"/>
                <a:tab pos="6280150" algn="l"/>
                <a:tab pos="8435975" algn="r"/>
              </a:tabLst>
            </a:pPr>
            <a:r>
              <a:rPr lang="en-US" sz="2480" dirty="0" smtClean="0"/>
              <a:t>Describe </a:t>
            </a:r>
            <a:r>
              <a:rPr lang="en-US" sz="2480" dirty="0"/>
              <a:t>the changes in the amount of starch in the pine tree roots from spring until </a:t>
            </a:r>
            <a:r>
              <a:rPr lang="en-US" sz="2480" dirty="0" smtClean="0"/>
              <a:t>autumn.</a:t>
            </a:r>
          </a:p>
          <a:p>
            <a:pPr marL="514350" indent="-514350">
              <a:buClr>
                <a:srgbClr val="C00000"/>
              </a:buClr>
              <a:buFont typeface="+mj-lt"/>
              <a:buAutoNum type="romanLcPeriod"/>
              <a:tabLst>
                <a:tab pos="2416175" algn="l"/>
                <a:tab pos="4313238" algn="l"/>
                <a:tab pos="6280150" algn="l"/>
                <a:tab pos="8435975" algn="r"/>
              </a:tabLst>
            </a:pPr>
            <a:r>
              <a:rPr lang="en-US" sz="2480" dirty="0" smtClean="0"/>
              <a:t>Suggest </a:t>
            </a:r>
            <a:r>
              <a:rPr lang="en-US" sz="2480" dirty="0"/>
              <a:t>reasons for these changes</a:t>
            </a:r>
            <a:r>
              <a:rPr lang="en-US" sz="2480" dirty="0" smtClean="0"/>
              <a:t>.</a:t>
            </a:r>
            <a:endParaRPr lang="en-US" sz="248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59</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8.3 – Workbook Questions</a:t>
            </a:r>
            <a:endParaRPr lang="en-GB" sz="38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1791334040"/>
              </p:ext>
            </p:extLst>
          </p:nvPr>
        </p:nvGraphicFramePr>
        <p:xfrm>
          <a:off x="251520" y="2420888"/>
          <a:ext cx="8496945" cy="2042160"/>
        </p:xfrm>
        <a:graphic>
          <a:graphicData uri="http://schemas.openxmlformats.org/drawingml/2006/table">
            <a:tbl>
              <a:tblPr firstRow="1" bandRow="1">
                <a:tableStyleId>{5C22544A-7EE6-4342-B048-85BDC9FD1C3A}</a:tableStyleId>
              </a:tblPr>
              <a:tblGrid>
                <a:gridCol w="1440160"/>
                <a:gridCol w="3672408"/>
                <a:gridCol w="3384377"/>
              </a:tblGrid>
              <a:tr h="370840">
                <a:tc>
                  <a:txBody>
                    <a:bodyPr/>
                    <a:lstStyle/>
                    <a:p>
                      <a:r>
                        <a:rPr kumimoji="0" lang="en-GB" sz="2200" b="1" i="0" u="none" strike="noStrike" kern="1200" baseline="0" dirty="0" smtClean="0">
                          <a:solidFill>
                            <a:schemeClr val="lt1"/>
                          </a:solidFill>
                          <a:latin typeface="Arial" panose="020B0604020202020204" pitchFamily="34" charset="0"/>
                          <a:ea typeface="+mn-ea"/>
                          <a:cs typeface="Arial" panose="020B0604020202020204" pitchFamily="34" charset="0"/>
                        </a:rPr>
                        <a:t>Time of year</a:t>
                      </a:r>
                      <a:endParaRPr kumimoji="0" lang="en-GB" sz="2200" b="0" i="0" u="none" strike="noStrike" kern="1200" baseline="0" dirty="0" smtClean="0">
                        <a:solidFill>
                          <a:schemeClr val="lt1"/>
                        </a:solidFill>
                        <a:latin typeface="Arial" panose="020B0604020202020204" pitchFamily="34" charset="0"/>
                        <a:ea typeface="+mn-ea"/>
                        <a:cs typeface="Arial" panose="020B0604020202020204" pitchFamily="34" charset="0"/>
                      </a:endParaRPr>
                    </a:p>
                  </a:txBody>
                  <a:tcPr/>
                </a:tc>
                <a:tc>
                  <a:txBody>
                    <a:bodyPr/>
                    <a:lstStyle/>
                    <a:p>
                      <a:r>
                        <a:rPr kumimoji="0" lang="en-US" sz="2200" b="1" i="0" u="none" strike="noStrike" kern="1200" baseline="0" dirty="0" smtClean="0">
                          <a:solidFill>
                            <a:schemeClr val="lt1"/>
                          </a:solidFill>
                          <a:latin typeface="Arial" panose="020B0604020202020204" pitchFamily="34" charset="0"/>
                          <a:ea typeface="+mn-ea"/>
                          <a:cs typeface="Arial" panose="020B0604020202020204" pitchFamily="34" charset="0"/>
                        </a:rPr>
                        <a:t>Starch in leaves /percentage of dry mass</a:t>
                      </a:r>
                      <a:endParaRPr kumimoji="0" lang="en-US" sz="2200" b="0" i="0" u="none" strike="noStrike" kern="1200" baseline="0" dirty="0" smtClean="0">
                        <a:solidFill>
                          <a:schemeClr val="lt1"/>
                        </a:solidFill>
                        <a:latin typeface="Arial" panose="020B0604020202020204" pitchFamily="34" charset="0"/>
                        <a:ea typeface="+mn-ea"/>
                        <a:cs typeface="Arial" panose="020B0604020202020204" pitchFamily="34" charset="0"/>
                      </a:endParaRPr>
                    </a:p>
                  </a:txBody>
                  <a:tcPr/>
                </a:tc>
                <a:tc>
                  <a:txBody>
                    <a:bodyPr/>
                    <a:lstStyle/>
                    <a:p>
                      <a:r>
                        <a:rPr kumimoji="0" lang="en-US" sz="2200" b="1" i="0" u="none" strike="noStrike" kern="1200" baseline="0" dirty="0" smtClean="0">
                          <a:solidFill>
                            <a:schemeClr val="lt1"/>
                          </a:solidFill>
                          <a:latin typeface="Arial" panose="020B0604020202020204" pitchFamily="34" charset="0"/>
                          <a:ea typeface="+mn-ea"/>
                          <a:cs typeface="Arial" panose="020B0604020202020204" pitchFamily="34" charset="0"/>
                        </a:rPr>
                        <a:t>Starch in roots / percentage of dry mass</a:t>
                      </a:r>
                      <a:endParaRPr kumimoji="0" lang="en-US" sz="2200" b="0" i="0" u="none" strike="noStrike" kern="1200" baseline="0" dirty="0" smtClean="0">
                        <a:solidFill>
                          <a:schemeClr val="lt1"/>
                        </a:solidFill>
                        <a:latin typeface="Arial" panose="020B0604020202020204" pitchFamily="34" charset="0"/>
                        <a:ea typeface="+mn-ea"/>
                        <a:cs typeface="Arial" panose="020B0604020202020204" pitchFamily="34" charset="0"/>
                      </a:endParaRPr>
                    </a:p>
                  </a:txBody>
                  <a:tcPr/>
                </a:tc>
              </a:tr>
              <a:tr h="370840">
                <a:tc>
                  <a:txBody>
                    <a:bodyPr/>
                    <a:lstStyle/>
                    <a:p>
                      <a:r>
                        <a:rPr lang="en-IE" sz="2200" dirty="0" smtClean="0">
                          <a:latin typeface="Arial" panose="020B0604020202020204" pitchFamily="34" charset="0"/>
                          <a:cs typeface="Arial" panose="020B0604020202020204" pitchFamily="34" charset="0"/>
                        </a:rPr>
                        <a:t>Spring</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15.0</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2.6</a:t>
                      </a:r>
                      <a:endParaRPr lang="en-GB" sz="2200" dirty="0">
                        <a:latin typeface="Arial" panose="020B0604020202020204" pitchFamily="34" charset="0"/>
                        <a:cs typeface="Arial" panose="020B0604020202020204" pitchFamily="34" charset="0"/>
                      </a:endParaRPr>
                    </a:p>
                  </a:txBody>
                  <a:tcPr/>
                </a:tc>
              </a:tr>
              <a:tr h="370840">
                <a:tc>
                  <a:txBody>
                    <a:bodyPr/>
                    <a:lstStyle/>
                    <a:p>
                      <a:r>
                        <a:rPr lang="en-IE" sz="2200" dirty="0" smtClean="0">
                          <a:latin typeface="Arial" panose="020B0604020202020204" pitchFamily="34" charset="0"/>
                          <a:cs typeface="Arial" panose="020B0604020202020204" pitchFamily="34" charset="0"/>
                        </a:rPr>
                        <a:t>Summer</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15.6</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3.1</a:t>
                      </a:r>
                      <a:endParaRPr lang="en-GB" sz="2200" dirty="0">
                        <a:latin typeface="Arial" panose="020B0604020202020204" pitchFamily="34" charset="0"/>
                        <a:cs typeface="Arial" panose="020B0604020202020204" pitchFamily="34" charset="0"/>
                      </a:endParaRPr>
                    </a:p>
                  </a:txBody>
                  <a:tcPr/>
                </a:tc>
              </a:tr>
              <a:tr h="370840">
                <a:tc>
                  <a:txBody>
                    <a:bodyPr/>
                    <a:lstStyle/>
                    <a:p>
                      <a:r>
                        <a:rPr lang="en-IE" sz="2200" dirty="0" smtClean="0">
                          <a:latin typeface="Arial" panose="020B0604020202020204" pitchFamily="34" charset="0"/>
                          <a:cs typeface="Arial" panose="020B0604020202020204" pitchFamily="34" charset="0"/>
                        </a:rPr>
                        <a:t>Autumn</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4.9</a:t>
                      </a:r>
                      <a:endParaRPr lang="en-GB" sz="2200" dirty="0">
                        <a:latin typeface="Arial" panose="020B0604020202020204" pitchFamily="34" charset="0"/>
                        <a:cs typeface="Arial" panose="020B0604020202020204" pitchFamily="34" charset="0"/>
                      </a:endParaRPr>
                    </a:p>
                  </a:txBody>
                  <a:tcPr/>
                </a:tc>
                <a:tc>
                  <a:txBody>
                    <a:bodyPr/>
                    <a:lstStyle/>
                    <a:p>
                      <a:pPr algn="ctr"/>
                      <a:r>
                        <a:rPr lang="en-IE" sz="2200" dirty="0" smtClean="0">
                          <a:latin typeface="Arial" panose="020B0604020202020204" pitchFamily="34" charset="0"/>
                          <a:cs typeface="Arial" panose="020B0604020202020204" pitchFamily="34" charset="0"/>
                        </a:rPr>
                        <a:t>4.1</a:t>
                      </a:r>
                      <a:endParaRPr lang="en-GB" sz="22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084988118"/>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startAt="5"/>
              <a:tabLst>
                <a:tab pos="2416175" algn="l"/>
                <a:tab pos="4313238" algn="l"/>
                <a:tab pos="6280150" algn="l"/>
                <a:tab pos="8435975" algn="r"/>
              </a:tabLst>
            </a:pPr>
            <a:r>
              <a:rPr lang="en-US" sz="2000" dirty="0"/>
              <a:t>In summer, the researchers removed the buds from some pine trees, and the leaves from other pine trees. They left some pine trees untreated, to act as </a:t>
            </a:r>
            <a:r>
              <a:rPr lang="en-US" sz="2000" dirty="0" smtClean="0"/>
              <a:t>controls.</a:t>
            </a:r>
            <a:br>
              <a:rPr lang="en-US" sz="2000" dirty="0" smtClean="0"/>
            </a:br>
            <a:r>
              <a:rPr lang="en-US" sz="2000" dirty="0" smtClean="0"/>
              <a:t>They </a:t>
            </a:r>
            <a:r>
              <a:rPr lang="en-US" sz="2000" dirty="0"/>
              <a:t>measured the amount of starch in the leaves and buds of each group of trees at the end of the summer. Their results are shown in the table below</a:t>
            </a:r>
            <a:r>
              <a:rPr lang="en-US" sz="2000" dirty="0" smtClean="0"/>
              <a:t>.</a:t>
            </a:r>
            <a:br>
              <a:rPr lang="en-US" sz="2000" dirty="0" smtClean="0"/>
            </a:br>
            <a:r>
              <a:rPr lang="en-US" sz="1100" dirty="0" smtClean="0"/>
              <a:t/>
            </a:r>
            <a:br>
              <a:rPr lang="en-US" sz="11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a:t/>
            </a:r>
            <a:br>
              <a:rPr lang="en-US" sz="2000" dirty="0"/>
            </a:br>
            <a:r>
              <a:rPr lang="en-US" sz="2000" dirty="0"/>
              <a:t>Describe and explain the results shown in the table</a:t>
            </a:r>
            <a:r>
              <a:rPr lang="en-US" sz="2000" dirty="0" smtClean="0"/>
              <a:t>.</a:t>
            </a:r>
            <a:br>
              <a:rPr lang="en-US" sz="2000" dirty="0" smtClean="0"/>
            </a:br>
            <a:r>
              <a:rPr lang="en-US" sz="2000" dirty="0" smtClean="0"/>
              <a:t>_________________________________________________________________________________________________________________</a:t>
            </a:r>
            <a:br>
              <a:rPr lang="en-US" sz="2000" dirty="0" smtClean="0"/>
            </a:br>
            <a:r>
              <a:rPr lang="en-US" sz="2000" dirty="0" smtClean="0"/>
              <a:t>_______________________________________________________</a:t>
            </a:r>
            <a:br>
              <a:rPr lang="en-US" sz="2000" dirty="0" smtClean="0"/>
            </a:br>
            <a:r>
              <a:rPr lang="en-US" sz="2000" dirty="0" smtClean="0"/>
              <a:t>______________________________________________________</a:t>
            </a:r>
            <a:endParaRPr lang="en-US" sz="2000" dirty="0"/>
          </a:p>
        </p:txBody>
      </p:sp>
      <p:sp>
        <p:nvSpPr>
          <p:cNvPr id="9" name="Round Same Side Corner Rectangle 8">
            <a:hlinkClick r:id="" action="ppaction://noaction"/>
          </p:cNvPr>
          <p:cNvSpPr/>
          <p:nvPr/>
        </p:nvSpPr>
        <p:spPr>
          <a:xfrm>
            <a:off x="7020272"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59</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107504" y="44624"/>
            <a:ext cx="7560840" cy="625434"/>
          </a:xfrm>
        </p:spPr>
        <p:txBody>
          <a:bodyPr>
            <a:noAutofit/>
          </a:bodyPr>
          <a:lstStyle/>
          <a:p>
            <a:r>
              <a:rPr lang="en-IE" sz="3800" dirty="0" smtClean="0"/>
              <a:t>8.3 – Workbook Questions</a:t>
            </a:r>
            <a:endParaRPr lang="en-GB" sz="3800" b="1" dirty="0" smtClean="0"/>
          </a:p>
        </p:txBody>
      </p:sp>
      <p:graphicFrame>
        <p:nvGraphicFramePr>
          <p:cNvPr id="7" name="Table 6"/>
          <p:cNvGraphicFramePr>
            <a:graphicFrameLocks noGrp="1"/>
          </p:cNvGraphicFramePr>
          <p:nvPr>
            <p:extLst>
              <p:ext uri="{D42A27DB-BD31-4B8C-83A1-F6EECF244321}">
                <p14:modId xmlns:p14="http://schemas.microsoft.com/office/powerpoint/2010/main" val="567704048"/>
              </p:ext>
            </p:extLst>
          </p:nvPr>
        </p:nvGraphicFramePr>
        <p:xfrm>
          <a:off x="251519" y="3116560"/>
          <a:ext cx="8496945" cy="1752600"/>
        </p:xfrm>
        <a:graphic>
          <a:graphicData uri="http://schemas.openxmlformats.org/drawingml/2006/table">
            <a:tbl>
              <a:tblPr firstRow="1" bandRow="1">
                <a:tableStyleId>{5C22544A-7EE6-4342-B048-85BDC9FD1C3A}</a:tableStyleId>
              </a:tblPr>
              <a:tblGrid>
                <a:gridCol w="2160240"/>
                <a:gridCol w="3384376"/>
                <a:gridCol w="2952329"/>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Treatment</a:t>
                      </a:r>
                      <a:endPar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endParaRPr>
                    </a:p>
                  </a:txBody>
                  <a:tcPr/>
                </a:tc>
                <a:tc>
                  <a:txBody>
                    <a:bodyPr/>
                    <a:lstStyle/>
                    <a:p>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Starch in leaves /percent of dry mass</a:t>
                      </a:r>
                    </a:p>
                  </a:txBody>
                  <a:tcPr/>
                </a:tc>
                <a:tc>
                  <a:txBody>
                    <a:bodyPr/>
                    <a:lstStyle/>
                    <a:p>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Starch in buds /percent of dry mass</a:t>
                      </a:r>
                    </a:p>
                  </a:txBody>
                  <a:tcPr/>
                </a:tc>
              </a:tr>
              <a:tr h="370840">
                <a:tc>
                  <a:txBody>
                    <a:bodyPr/>
                    <a:lstStyle/>
                    <a:p>
                      <a:r>
                        <a:rPr lang="en-IE" sz="1800" dirty="0" smtClean="0">
                          <a:latin typeface="Arial" panose="020B0604020202020204" pitchFamily="34" charset="0"/>
                          <a:cs typeface="Arial" panose="020B0604020202020204" pitchFamily="34" charset="0"/>
                        </a:rPr>
                        <a:t>Control</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4.9</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7.1</a:t>
                      </a:r>
                      <a:endParaRPr lang="en-GB" sz="1800" dirty="0">
                        <a:latin typeface="Arial" panose="020B0604020202020204" pitchFamily="34" charset="0"/>
                        <a:cs typeface="Arial" panose="020B0604020202020204" pitchFamily="34" charset="0"/>
                      </a:endParaRPr>
                    </a:p>
                  </a:txBody>
                  <a:tcPr/>
                </a:tc>
              </a:tr>
              <a:tr h="370840">
                <a:tc>
                  <a:txBody>
                    <a:bodyPr/>
                    <a:lstStyle/>
                    <a:p>
                      <a:r>
                        <a:rPr lang="en-IE" sz="1800" dirty="0" smtClean="0">
                          <a:latin typeface="Arial" panose="020B0604020202020204" pitchFamily="34" charset="0"/>
                          <a:cs typeface="Arial" panose="020B0604020202020204" pitchFamily="34" charset="0"/>
                        </a:rPr>
                        <a:t>Buds removal</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4.9</a:t>
                      </a:r>
                      <a:endParaRPr lang="en-GB" sz="1800" dirty="0">
                        <a:latin typeface="Arial" panose="020B0604020202020204" pitchFamily="34" charset="0"/>
                        <a:cs typeface="Arial" panose="020B0604020202020204" pitchFamily="34" charset="0"/>
                      </a:endParaRPr>
                    </a:p>
                  </a:txBody>
                  <a:tcPr/>
                </a:tc>
                <a:tc>
                  <a:txBody>
                    <a:bodyPr/>
                    <a:lstStyle/>
                    <a:p>
                      <a:pPr algn="ctr"/>
                      <a:endParaRPr lang="en-GB" sz="1800" dirty="0">
                        <a:latin typeface="Arial" panose="020B0604020202020204" pitchFamily="34" charset="0"/>
                        <a:cs typeface="Arial" panose="020B0604020202020204" pitchFamily="34" charset="0"/>
                      </a:endParaRPr>
                    </a:p>
                  </a:txBody>
                  <a:tcPr/>
                </a:tc>
              </a:tr>
              <a:tr h="370840">
                <a:tc>
                  <a:txBody>
                    <a:bodyPr/>
                    <a:lstStyle/>
                    <a:p>
                      <a:r>
                        <a:rPr lang="en-IE" sz="1800" dirty="0" smtClean="0">
                          <a:latin typeface="Arial" panose="020B0604020202020204" pitchFamily="34" charset="0"/>
                          <a:cs typeface="Arial" panose="020B0604020202020204" pitchFamily="34" charset="0"/>
                        </a:rPr>
                        <a:t>Leaves removal</a:t>
                      </a:r>
                      <a:endParaRPr lang="en-GB" sz="1800" dirty="0">
                        <a:latin typeface="Arial" panose="020B0604020202020204" pitchFamily="34" charset="0"/>
                        <a:cs typeface="Arial" panose="020B0604020202020204" pitchFamily="34" charset="0"/>
                      </a:endParaRPr>
                    </a:p>
                  </a:txBody>
                  <a:tcPr/>
                </a:tc>
                <a:tc>
                  <a:txBody>
                    <a:bodyPr/>
                    <a:lstStyle/>
                    <a:p>
                      <a:pPr algn="ct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6.5</a:t>
                      </a:r>
                      <a:endParaRPr lang="en-GB"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80230065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8 - </a:t>
            </a:r>
            <a:r>
              <a:rPr lang="en-US" sz="3600" dirty="0"/>
              <a:t>Transport in </a:t>
            </a:r>
            <a:r>
              <a:rPr lang="en-US" sz="3600" dirty="0" smtClean="0"/>
              <a:t>Plants</a:t>
            </a:r>
            <a:endParaRPr lang="en-US" sz="3600" dirty="0"/>
          </a:p>
        </p:txBody>
      </p:sp>
      <p:sp>
        <p:nvSpPr>
          <p:cNvPr id="34" name="Rectangle 33"/>
          <p:cNvSpPr/>
          <p:nvPr/>
        </p:nvSpPr>
        <p:spPr>
          <a:xfrm>
            <a:off x="179512" y="1124744"/>
            <a:ext cx="8640961" cy="5743111"/>
          </a:xfrm>
          <a:prstGeom prst="rect">
            <a:avLst/>
          </a:prstGeom>
        </p:spPr>
        <p:txBody>
          <a:bodyPr wrap="square">
            <a:spAutoFit/>
          </a:bodyPr>
          <a:lstStyle/>
          <a:p>
            <a:pPr marL="185738" indent="-185738">
              <a:buClr>
                <a:srgbClr val="0070C0"/>
              </a:buClr>
              <a:buSzPct val="80000"/>
            </a:pPr>
            <a:r>
              <a:rPr lang="en-US" sz="2140" b="1" dirty="0" smtClean="0"/>
              <a:t>8.1 Transport in plants</a:t>
            </a:r>
          </a:p>
          <a:p>
            <a:pPr marL="185738" indent="-185738">
              <a:buClr>
                <a:srgbClr val="0070C0"/>
              </a:buClr>
              <a:buSzPct val="80000"/>
            </a:pPr>
            <a:r>
              <a:rPr lang="en-US" sz="2140" b="1" dirty="0" smtClean="0"/>
              <a:t>Core</a:t>
            </a:r>
          </a:p>
          <a:p>
            <a:pPr marL="355600" indent="-185738">
              <a:buClr>
                <a:srgbClr val="0070C0"/>
              </a:buClr>
              <a:buSzPct val="80000"/>
              <a:buFont typeface="Wingdings" panose="05000000000000000000" pitchFamily="2" charset="2"/>
              <a:buChar char="§"/>
            </a:pPr>
            <a:r>
              <a:rPr lang="en-US" sz="2140" dirty="0" smtClean="0"/>
              <a:t>State the functions of xylem and phloem</a:t>
            </a:r>
          </a:p>
          <a:p>
            <a:pPr marL="355600" indent="-185738">
              <a:buClr>
                <a:srgbClr val="0070C0"/>
              </a:buClr>
              <a:buSzPct val="80000"/>
              <a:buFont typeface="Wingdings" panose="05000000000000000000" pitchFamily="2" charset="2"/>
              <a:buChar char="§"/>
            </a:pPr>
            <a:r>
              <a:rPr lang="en-US" sz="2140" dirty="0" smtClean="0"/>
              <a:t>Identify the position of xylem and phloem as seen in sections of roots, stems and leaves, limited to non-woody dicotyledonous plants</a:t>
            </a:r>
          </a:p>
          <a:p>
            <a:pPr marL="185738" indent="-185738">
              <a:buClr>
                <a:srgbClr val="0070C0"/>
              </a:buClr>
              <a:buSzPct val="80000"/>
            </a:pPr>
            <a:r>
              <a:rPr lang="en-US" sz="2140" b="1" dirty="0" smtClean="0"/>
              <a:t>8.2 – Water Uptake</a:t>
            </a:r>
          </a:p>
          <a:p>
            <a:pPr marL="185738" indent="-185738">
              <a:buClr>
                <a:srgbClr val="0070C0"/>
              </a:buClr>
              <a:buSzPct val="80000"/>
            </a:pPr>
            <a:r>
              <a:rPr lang="en-US" sz="2140" b="1" dirty="0" smtClean="0"/>
              <a:t>Core</a:t>
            </a:r>
          </a:p>
          <a:p>
            <a:pPr marL="355600" indent="-185738">
              <a:buClr>
                <a:srgbClr val="0070C0"/>
              </a:buClr>
              <a:buSzPct val="80000"/>
              <a:buFont typeface="Wingdings" panose="05000000000000000000" pitchFamily="2" charset="2"/>
              <a:buChar char="§"/>
            </a:pPr>
            <a:r>
              <a:rPr lang="en-US" sz="2140" dirty="0" smtClean="0"/>
              <a:t>Identify root hair cells, as seen under the light microscope, and state their functions</a:t>
            </a:r>
          </a:p>
          <a:p>
            <a:pPr marL="355600" indent="-185738">
              <a:buClr>
                <a:srgbClr val="0070C0"/>
              </a:buClr>
              <a:buSzPct val="80000"/>
              <a:buFont typeface="Wingdings" panose="05000000000000000000" pitchFamily="2" charset="2"/>
              <a:buChar char="§"/>
            </a:pPr>
            <a:r>
              <a:rPr lang="en-US" sz="2140" dirty="0" smtClean="0"/>
              <a:t>State the pathway taken by water through root, stem and leaf as root hair cell, root cortex cells, xylem and mesophyll cells</a:t>
            </a:r>
          </a:p>
          <a:p>
            <a:pPr marL="355600" indent="-185738">
              <a:buClr>
                <a:srgbClr val="0070C0"/>
              </a:buClr>
              <a:buSzPct val="80000"/>
              <a:buFont typeface="Wingdings" panose="05000000000000000000" pitchFamily="2" charset="2"/>
              <a:buChar char="§"/>
            </a:pPr>
            <a:r>
              <a:rPr lang="en-US" sz="2140" dirty="0" smtClean="0"/>
              <a:t>Investigate, using a suitable stain, the pathway of water through the above-ground parts of a plant</a:t>
            </a:r>
          </a:p>
          <a:p>
            <a:pPr>
              <a:buClr>
                <a:srgbClr val="0070C0"/>
              </a:buClr>
              <a:buSzPct val="80000"/>
            </a:pPr>
            <a:r>
              <a:rPr lang="en-US" sz="2140" b="1" dirty="0" smtClean="0"/>
              <a:t>Supplement</a:t>
            </a:r>
          </a:p>
          <a:p>
            <a:pPr marL="355600" indent="-185738">
              <a:buClr>
                <a:srgbClr val="0070C0"/>
              </a:buClr>
              <a:buSzPct val="80000"/>
              <a:buFont typeface="Wingdings" panose="05000000000000000000" pitchFamily="2" charset="2"/>
              <a:buChar char="§"/>
            </a:pPr>
            <a:r>
              <a:rPr lang="en-US" sz="2140" dirty="0" smtClean="0"/>
              <a:t>Explain that the large surface area of root hairs increases the rate of the absorption of water by osmosis and ions by active transport.</a:t>
            </a:r>
            <a:endParaRPr lang="en-US" sz="2140" dirty="0"/>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493812"/>
          </a:xfrm>
          <a:prstGeom prst="rect">
            <a:avLst/>
          </a:prstGeom>
        </p:spPr>
        <p:txBody>
          <a:bodyPr wrap="square">
            <a:spAutoFit/>
          </a:bodyPr>
          <a:lstStyle/>
          <a:p>
            <a:pPr>
              <a:buClr>
                <a:srgbClr val="0070C0"/>
              </a:buClr>
              <a:buSzPct val="80000"/>
            </a:pPr>
            <a:r>
              <a:rPr lang="en-US" sz="1950" b="1" dirty="0"/>
              <a:t>8.3 Transpiration</a:t>
            </a:r>
            <a:endParaRPr lang="en-US" sz="1950" b="1" dirty="0" smtClean="0"/>
          </a:p>
          <a:p>
            <a:pPr>
              <a:buClr>
                <a:srgbClr val="0070C0"/>
              </a:buClr>
              <a:buSzPct val="80000"/>
            </a:pPr>
            <a:r>
              <a:rPr lang="en-US" sz="1950" b="1" dirty="0" smtClean="0"/>
              <a:t>Core</a:t>
            </a:r>
          </a:p>
          <a:p>
            <a:pPr marL="355600" indent="-355600">
              <a:buClr>
                <a:srgbClr val="0070C0"/>
              </a:buClr>
              <a:buSzPct val="80000"/>
              <a:buFont typeface="Wingdings" panose="05000000000000000000" pitchFamily="2" charset="2"/>
              <a:buChar char="§"/>
            </a:pPr>
            <a:r>
              <a:rPr lang="en-US" sz="1950" dirty="0"/>
              <a:t>State that water is transported from the roots </a:t>
            </a:r>
            <a:r>
              <a:rPr lang="en-US" sz="1950" dirty="0" smtClean="0"/>
              <a:t>to leaves </a:t>
            </a:r>
            <a:r>
              <a:rPr lang="en-US" sz="1950" dirty="0"/>
              <a:t>through the xylem vessels</a:t>
            </a:r>
          </a:p>
          <a:p>
            <a:pPr marL="355600" indent="-355600">
              <a:buClr>
                <a:srgbClr val="0070C0"/>
              </a:buClr>
              <a:buSzPct val="80000"/>
              <a:buFont typeface="Wingdings" panose="05000000000000000000" pitchFamily="2" charset="2"/>
              <a:buChar char="§"/>
            </a:pPr>
            <a:r>
              <a:rPr lang="en-US" sz="1950" dirty="0" smtClean="0"/>
              <a:t>Define </a:t>
            </a:r>
            <a:r>
              <a:rPr lang="en-US" sz="1950" dirty="0"/>
              <a:t>transpiration as loss of water </a:t>
            </a:r>
            <a:r>
              <a:rPr lang="en-US" sz="1950" dirty="0" smtClean="0"/>
              <a:t>vapour from </a:t>
            </a:r>
            <a:r>
              <a:rPr lang="en-US" sz="1950" dirty="0"/>
              <a:t>plant leaves by evaporation of water </a:t>
            </a:r>
            <a:r>
              <a:rPr lang="en-US" sz="1950" dirty="0" smtClean="0"/>
              <a:t>at the </a:t>
            </a:r>
            <a:r>
              <a:rPr lang="en-US" sz="1950" dirty="0"/>
              <a:t>surfaces of the mesophyll cells followed </a:t>
            </a:r>
            <a:r>
              <a:rPr lang="en-US" sz="1950" dirty="0" smtClean="0"/>
              <a:t>by diffusion </a:t>
            </a:r>
            <a:r>
              <a:rPr lang="en-US" sz="1950" dirty="0"/>
              <a:t>of water vapour through the stomata</a:t>
            </a:r>
          </a:p>
          <a:p>
            <a:pPr marL="355600" indent="-355600">
              <a:buClr>
                <a:srgbClr val="0070C0"/>
              </a:buClr>
              <a:buSzPct val="80000"/>
              <a:buFont typeface="Wingdings" panose="05000000000000000000" pitchFamily="2" charset="2"/>
              <a:buChar char="§"/>
            </a:pPr>
            <a:r>
              <a:rPr lang="en-US" sz="1950" dirty="0" smtClean="0"/>
              <a:t>Investigate </a:t>
            </a:r>
            <a:r>
              <a:rPr lang="en-US" sz="1950" dirty="0"/>
              <a:t>and describe the effects of </a:t>
            </a:r>
            <a:r>
              <a:rPr lang="en-US" sz="1950" dirty="0" smtClean="0"/>
              <a:t>variation of </a:t>
            </a:r>
            <a:r>
              <a:rPr lang="en-US" sz="1950" dirty="0"/>
              <a:t>temperature and humidity on </a:t>
            </a:r>
            <a:r>
              <a:rPr lang="en-US" sz="1950" dirty="0" smtClean="0"/>
              <a:t>transpiration rate</a:t>
            </a:r>
          </a:p>
          <a:p>
            <a:pPr>
              <a:buClr>
                <a:srgbClr val="0070C0"/>
              </a:buClr>
              <a:buSzPct val="80000"/>
            </a:pPr>
            <a:r>
              <a:rPr lang="en-US" sz="1950" b="1" dirty="0" smtClean="0"/>
              <a:t>Supplement</a:t>
            </a:r>
          </a:p>
          <a:p>
            <a:pPr marL="355600" indent="-355600">
              <a:buClr>
                <a:srgbClr val="0070C0"/>
              </a:buClr>
              <a:buSzPct val="80000"/>
              <a:buFont typeface="Wingdings" panose="05000000000000000000" pitchFamily="2" charset="2"/>
              <a:buChar char="§"/>
            </a:pPr>
            <a:r>
              <a:rPr lang="en-US" sz="1950" dirty="0"/>
              <a:t>Explain how water vapour loss is </a:t>
            </a:r>
            <a:r>
              <a:rPr lang="en-US" sz="1950" dirty="0" smtClean="0"/>
              <a:t>related to </a:t>
            </a:r>
            <a:r>
              <a:rPr lang="en-US" sz="1950" dirty="0"/>
              <a:t>the large surface area of cell </a:t>
            </a:r>
            <a:r>
              <a:rPr lang="en-US" sz="1950" dirty="0" smtClean="0"/>
              <a:t>surfaces, interconnecting </a:t>
            </a:r>
            <a:r>
              <a:rPr lang="en-US" sz="1950" dirty="0"/>
              <a:t>air spaces and stomata</a:t>
            </a:r>
          </a:p>
          <a:p>
            <a:pPr marL="355600" indent="-355600">
              <a:buClr>
                <a:srgbClr val="0070C0"/>
              </a:buClr>
              <a:buSzPct val="80000"/>
              <a:buFont typeface="Wingdings" panose="05000000000000000000" pitchFamily="2" charset="2"/>
              <a:buChar char="§"/>
            </a:pPr>
            <a:r>
              <a:rPr lang="en-US" sz="1950" dirty="0" smtClean="0"/>
              <a:t>Explain </a:t>
            </a:r>
            <a:r>
              <a:rPr lang="en-US" sz="1950" dirty="0"/>
              <a:t>the mechanism by which water </a:t>
            </a:r>
            <a:r>
              <a:rPr lang="en-US" sz="1950" dirty="0" smtClean="0"/>
              <a:t>moves upwards </a:t>
            </a:r>
            <a:r>
              <a:rPr lang="en-US" sz="1950" dirty="0"/>
              <a:t>in the xylem in terms of a </a:t>
            </a:r>
            <a:r>
              <a:rPr lang="en-US" sz="1950" dirty="0" smtClean="0"/>
              <a:t>transpiration pull </a:t>
            </a:r>
            <a:r>
              <a:rPr lang="en-US" sz="1950" dirty="0"/>
              <a:t>that draws up a column of water </a:t>
            </a:r>
            <a:r>
              <a:rPr lang="en-US" sz="1950" dirty="0" smtClean="0"/>
              <a:t>molecules, held </a:t>
            </a:r>
            <a:r>
              <a:rPr lang="en-US" sz="1950" dirty="0"/>
              <a:t>together by </a:t>
            </a:r>
            <a:r>
              <a:rPr lang="en-US" sz="1950" dirty="0" smtClean="0"/>
              <a:t>cohesion</a:t>
            </a:r>
            <a:endParaRPr lang="en-US" sz="1950" dirty="0"/>
          </a:p>
          <a:p>
            <a:pPr marL="355600" indent="-355600">
              <a:buClr>
                <a:srgbClr val="0070C0"/>
              </a:buClr>
              <a:buSzPct val="80000"/>
              <a:buFont typeface="Wingdings" panose="05000000000000000000" pitchFamily="2" charset="2"/>
              <a:buChar char="§"/>
            </a:pPr>
            <a:r>
              <a:rPr lang="en-US" sz="1950" dirty="0" smtClean="0"/>
              <a:t>Explain </a:t>
            </a:r>
            <a:r>
              <a:rPr lang="en-US" sz="1950" dirty="0"/>
              <a:t>how and why wilting occurs</a:t>
            </a:r>
          </a:p>
          <a:p>
            <a:pPr marL="355600" indent="-355600">
              <a:buClr>
                <a:srgbClr val="0070C0"/>
              </a:buClr>
              <a:buSzPct val="80000"/>
              <a:buFont typeface="Wingdings" panose="05000000000000000000" pitchFamily="2" charset="2"/>
              <a:buChar char="§"/>
            </a:pPr>
            <a:r>
              <a:rPr lang="en-US" sz="1950" dirty="0" smtClean="0"/>
              <a:t>Explain </a:t>
            </a:r>
            <a:r>
              <a:rPr lang="en-US" sz="1950" dirty="0"/>
              <a:t>the effects of variation of </a:t>
            </a:r>
            <a:r>
              <a:rPr lang="en-US" sz="1950" dirty="0" smtClean="0"/>
              <a:t>temperature and </a:t>
            </a:r>
            <a:r>
              <a:rPr lang="en-US" sz="1950" dirty="0"/>
              <a:t>humidity on transpiration rate</a:t>
            </a:r>
          </a:p>
        </p:txBody>
      </p:sp>
    </p:spTree>
    <p:extLst>
      <p:ext uri="{BB962C8B-B14F-4D97-AF65-F5344CB8AC3E}">
        <p14:creationId xmlns:p14="http://schemas.microsoft.com/office/powerpoint/2010/main" val="355284542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48680</TotalTime>
  <Words>5740</Words>
  <Application>Microsoft Office PowerPoint</Application>
  <PresentationFormat>On-screen Show (4:3)</PresentationFormat>
  <Paragraphs>733</Paragraphs>
  <Slides>57</Slides>
  <Notes>57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57</vt:i4>
      </vt:variant>
    </vt:vector>
  </HeadingPairs>
  <TitlesOfParts>
    <vt:vector size="66" baseType="lpstr">
      <vt:lpstr>Arial</vt:lpstr>
      <vt:lpstr>Cairo SF</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8 - Transport in Plants</vt:lpstr>
      <vt:lpstr>1 - Characteristics and classification of living organisms</vt:lpstr>
      <vt:lpstr>1 - Characteristics and classification of living organisms</vt:lpstr>
      <vt:lpstr>08 – Transport in Plants</vt:lpstr>
      <vt:lpstr>08.1 – Transport in Plants</vt:lpstr>
      <vt:lpstr>08.1 – Transport in Plants - Xylem</vt:lpstr>
      <vt:lpstr>08.1 – Plant Transport Systems - Xylem</vt:lpstr>
      <vt:lpstr>08.1 – Plant Transport Systems - Phloem</vt:lpstr>
      <vt:lpstr>08.1 – Plant Transport Systems - Xylem</vt:lpstr>
      <vt:lpstr>08.1 – Plant Transport Systems - Phloem</vt:lpstr>
      <vt:lpstr>08.1 – Plant Transport Systems - Phloem</vt:lpstr>
      <vt:lpstr>8.2 – Water Uptake</vt:lpstr>
      <vt:lpstr>8.2 – Water Uptake</vt:lpstr>
      <vt:lpstr>8.2 – Water Uptake</vt:lpstr>
      <vt:lpstr>8.2 - Activity</vt:lpstr>
      <vt:lpstr>8.2 – Activity - Questions</vt:lpstr>
      <vt:lpstr>8.3 – Transpiration</vt:lpstr>
      <vt:lpstr>8.3 – Transpiration</vt:lpstr>
      <vt:lpstr>8.3 – Transpiration</vt:lpstr>
      <vt:lpstr>8.3 – Transpiration</vt:lpstr>
      <vt:lpstr>8.3 – Transpiration</vt:lpstr>
      <vt:lpstr>8.3 – Transpiration</vt:lpstr>
      <vt:lpstr>8.3 – Conditions that Affect Transpiration Rate</vt:lpstr>
      <vt:lpstr>8.3 – Conditions that Affect Transpiration Rate</vt:lpstr>
      <vt:lpstr>8.3 – Conditions that Affect Transpiration Rate</vt:lpstr>
      <vt:lpstr>8.3 – Transpiration</vt:lpstr>
      <vt:lpstr>8.3 – Activity - Questions</vt:lpstr>
      <vt:lpstr>8.4 – Transport of Manufactured Food</vt:lpstr>
      <vt:lpstr>8.4 – Transport of Manufactured Food</vt:lpstr>
      <vt:lpstr>8.4 – Transport of Manufactured Food</vt:lpstr>
      <vt:lpstr>8.4 – Transport of Manufactured Food</vt:lpstr>
      <vt:lpstr>8.4 – Transport of Manufactured Food</vt:lpstr>
      <vt:lpstr>8.4 – Transport of Manufactured Food</vt:lpstr>
      <vt:lpstr>8.4 – Activity - Questions</vt:lpstr>
      <vt:lpstr>8.5 – Activity</vt:lpstr>
      <vt:lpstr>8.5 – Activity - Questions</vt:lpstr>
      <vt:lpstr>08 – End of Chapter Questions</vt:lpstr>
      <vt:lpstr>08 – End of Chapter Questions</vt:lpstr>
      <vt:lpstr>08 – End of Chapter Questions</vt:lpstr>
      <vt:lpstr>08 – End of Chapter Questions</vt:lpstr>
      <vt:lpstr>8.1 – Workbook Questions</vt:lpstr>
      <vt:lpstr>8.1 – Workbook Questions</vt:lpstr>
      <vt:lpstr>8.1 – Workbook Questions</vt:lpstr>
      <vt:lpstr>8.1 – Workbook Questions</vt:lpstr>
      <vt:lpstr>8.2 – Workbook Questions</vt:lpstr>
      <vt:lpstr>8.2 – Workbook Questions</vt:lpstr>
      <vt:lpstr>8.3 – Workbook Questions</vt:lpstr>
      <vt:lpstr>8.3 – Workbook Questions</vt:lpstr>
      <vt:lpstr>8.3 – Workbook Questions</vt:lpstr>
      <vt:lpstr>8.3 – Workbook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08</dc:title>
  <dc:subject>Travel and Tourism</dc:subject>
  <dc:creator>Enderoth</dc:creator>
  <cp:keywords>Unit 08 – Transport in Plants</cp:keywords>
  <cp:lastModifiedBy>Stephen Rafferty</cp:lastModifiedBy>
  <cp:revision>1734</cp:revision>
  <cp:lastPrinted>2014-01-22T18:25:48Z</cp:lastPrinted>
  <dcterms:created xsi:type="dcterms:W3CDTF">2008-03-12T11:01:44Z</dcterms:created>
  <dcterms:modified xsi:type="dcterms:W3CDTF">2018-08-13T09:24:48Z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